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1" r:id="rId46"/>
    <p:sldId id="302" r:id="rId47"/>
    <p:sldId id="303" r:id="rId48"/>
    <p:sldId id="300" r:id="rId49"/>
    <p:sldId id="304" r:id="rId50"/>
    <p:sldId id="307" r:id="rId51"/>
    <p:sldId id="308" r:id="rId52"/>
    <p:sldId id="305" r:id="rId53"/>
    <p:sldId id="306" r:id="rId54"/>
    <p:sldId id="309" r:id="rId55"/>
    <p:sldId id="310" r:id="rId56"/>
    <p:sldId id="313" r:id="rId57"/>
    <p:sldId id="314" r:id="rId58"/>
    <p:sldId id="315" r:id="rId59"/>
    <p:sldId id="316" r:id="rId60"/>
    <p:sldId id="317" r:id="rId61"/>
    <p:sldId id="318" r:id="rId62"/>
    <p:sldId id="319" r:id="rId63"/>
    <p:sldId id="320" r:id="rId64"/>
    <p:sldId id="321" r:id="rId65"/>
    <p:sldId id="324" r:id="rId66"/>
    <p:sldId id="325" r:id="rId67"/>
    <p:sldId id="326" r:id="rId68"/>
    <p:sldId id="327" r:id="rId69"/>
    <p:sldId id="328" r:id="rId70"/>
    <p:sldId id="329" r:id="rId71"/>
    <p:sldId id="322" r:id="rId72"/>
    <p:sldId id="323"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1" d="100"/>
          <a:sy n="91" d="100"/>
        </p:scale>
        <p:origin x="634" y="50"/>
      </p:cViewPr>
      <p:guideLst>
        <p:guide orient="horz" pos="2160"/>
        <p:guide pos="3840"/>
      </p:guideLst>
    </p:cSldViewPr>
  </p:slideViewPr>
  <p:notesTextViewPr>
    <p:cViewPr>
      <p:scale>
        <a:sx n="1" d="1"/>
        <a:sy n="1" d="1"/>
      </p:scale>
      <p:origin x="0" y="0"/>
    </p:cViewPr>
  </p:notesTextViewPr>
  <p:sorterViewPr>
    <p:cViewPr>
      <p:scale>
        <a:sx n="66" d="100"/>
        <a:sy n="66" d="100"/>
      </p:scale>
      <p:origin x="0" y="66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84D702A4-E959-4A0E-A386-40834010FF0E}" type="datetimeFigureOut">
              <a:rPr lang="en-GB" smtClean="0"/>
              <a:pPr/>
              <a:t>14/11/2020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915BD8-D6F6-4A76-8C7E-795EB62956BB}" type="slidenum">
              <a:rPr lang="en-GB" smtClean="0"/>
              <a:pPr/>
              <a:t>‹#›</a:t>
            </a:fld>
            <a:endParaRPr lang="en-GB"/>
          </a:p>
        </p:txBody>
      </p:sp>
    </p:spTree>
    <p:extLst>
      <p:ext uri="{BB962C8B-B14F-4D97-AF65-F5344CB8AC3E}">
        <p14:creationId xmlns:p14="http://schemas.microsoft.com/office/powerpoint/2010/main" val="1043633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4D702A4-E959-4A0E-A386-40834010FF0E}" type="datetimeFigureOut">
              <a:rPr lang="en-GB" smtClean="0"/>
              <a:pPr/>
              <a:t>14/11/2020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915BD8-D6F6-4A76-8C7E-795EB62956BB}" type="slidenum">
              <a:rPr lang="en-GB" smtClean="0"/>
              <a:pPr/>
              <a:t>‹#›</a:t>
            </a:fld>
            <a:endParaRPr lang="en-GB"/>
          </a:p>
        </p:txBody>
      </p:sp>
    </p:spTree>
    <p:extLst>
      <p:ext uri="{BB962C8B-B14F-4D97-AF65-F5344CB8AC3E}">
        <p14:creationId xmlns:p14="http://schemas.microsoft.com/office/powerpoint/2010/main" val="1566820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4D702A4-E959-4A0E-A386-40834010FF0E}" type="datetimeFigureOut">
              <a:rPr lang="en-GB" smtClean="0"/>
              <a:pPr/>
              <a:t>14/11/2020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915BD8-D6F6-4A76-8C7E-795EB62956BB}" type="slidenum">
              <a:rPr lang="en-GB" smtClean="0"/>
              <a:pPr/>
              <a:t>‹#›</a:t>
            </a:fld>
            <a:endParaRPr lang="en-GB"/>
          </a:p>
        </p:txBody>
      </p:sp>
    </p:spTree>
    <p:extLst>
      <p:ext uri="{BB962C8B-B14F-4D97-AF65-F5344CB8AC3E}">
        <p14:creationId xmlns:p14="http://schemas.microsoft.com/office/powerpoint/2010/main" val="369719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4D702A4-E959-4A0E-A386-40834010FF0E}" type="datetimeFigureOut">
              <a:rPr lang="en-GB" smtClean="0"/>
              <a:pPr/>
              <a:t>14/11/2020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915BD8-D6F6-4A76-8C7E-795EB62956BB}" type="slidenum">
              <a:rPr lang="en-GB" smtClean="0"/>
              <a:pPr/>
              <a:t>‹#›</a:t>
            </a:fld>
            <a:endParaRPr lang="en-GB"/>
          </a:p>
        </p:txBody>
      </p:sp>
    </p:spTree>
    <p:extLst>
      <p:ext uri="{BB962C8B-B14F-4D97-AF65-F5344CB8AC3E}">
        <p14:creationId xmlns:p14="http://schemas.microsoft.com/office/powerpoint/2010/main" val="3346376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D702A4-E959-4A0E-A386-40834010FF0E}" type="datetimeFigureOut">
              <a:rPr lang="en-GB" smtClean="0"/>
              <a:pPr/>
              <a:t>14/11/2020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915BD8-D6F6-4A76-8C7E-795EB62956BB}" type="slidenum">
              <a:rPr lang="en-GB" smtClean="0"/>
              <a:pPr/>
              <a:t>‹#›</a:t>
            </a:fld>
            <a:endParaRPr lang="en-GB"/>
          </a:p>
        </p:txBody>
      </p:sp>
    </p:spTree>
    <p:extLst>
      <p:ext uri="{BB962C8B-B14F-4D97-AF65-F5344CB8AC3E}">
        <p14:creationId xmlns:p14="http://schemas.microsoft.com/office/powerpoint/2010/main" val="3437753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4D702A4-E959-4A0E-A386-40834010FF0E}" type="datetimeFigureOut">
              <a:rPr lang="en-GB" smtClean="0"/>
              <a:pPr/>
              <a:t>14/11/2020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915BD8-D6F6-4A76-8C7E-795EB62956BB}" type="slidenum">
              <a:rPr lang="en-GB" smtClean="0"/>
              <a:pPr/>
              <a:t>‹#›</a:t>
            </a:fld>
            <a:endParaRPr lang="en-GB"/>
          </a:p>
        </p:txBody>
      </p:sp>
    </p:spTree>
    <p:extLst>
      <p:ext uri="{BB962C8B-B14F-4D97-AF65-F5344CB8AC3E}">
        <p14:creationId xmlns:p14="http://schemas.microsoft.com/office/powerpoint/2010/main" val="2743198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84D702A4-E959-4A0E-A386-40834010FF0E}" type="datetimeFigureOut">
              <a:rPr lang="en-GB" smtClean="0"/>
              <a:pPr/>
              <a:t>14/11/2020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6915BD8-D6F6-4A76-8C7E-795EB62956BB}" type="slidenum">
              <a:rPr lang="en-GB" smtClean="0"/>
              <a:pPr/>
              <a:t>‹#›</a:t>
            </a:fld>
            <a:endParaRPr lang="en-GB"/>
          </a:p>
        </p:txBody>
      </p:sp>
    </p:spTree>
    <p:extLst>
      <p:ext uri="{BB962C8B-B14F-4D97-AF65-F5344CB8AC3E}">
        <p14:creationId xmlns:p14="http://schemas.microsoft.com/office/powerpoint/2010/main" val="3024694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84D702A4-E959-4A0E-A386-40834010FF0E}" type="datetimeFigureOut">
              <a:rPr lang="en-GB" smtClean="0"/>
              <a:pPr/>
              <a:t>14/11/2020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6915BD8-D6F6-4A76-8C7E-795EB62956BB}" type="slidenum">
              <a:rPr lang="en-GB" smtClean="0"/>
              <a:pPr/>
              <a:t>‹#›</a:t>
            </a:fld>
            <a:endParaRPr lang="en-GB"/>
          </a:p>
        </p:txBody>
      </p:sp>
    </p:spTree>
    <p:extLst>
      <p:ext uri="{BB962C8B-B14F-4D97-AF65-F5344CB8AC3E}">
        <p14:creationId xmlns:p14="http://schemas.microsoft.com/office/powerpoint/2010/main" val="2567200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D702A4-E959-4A0E-A386-40834010FF0E}" type="datetimeFigureOut">
              <a:rPr lang="en-GB" smtClean="0"/>
              <a:pPr/>
              <a:t>14/11/2020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6915BD8-D6F6-4A76-8C7E-795EB62956BB}" type="slidenum">
              <a:rPr lang="en-GB" smtClean="0"/>
              <a:pPr/>
              <a:t>‹#›</a:t>
            </a:fld>
            <a:endParaRPr lang="en-GB"/>
          </a:p>
        </p:txBody>
      </p:sp>
    </p:spTree>
    <p:extLst>
      <p:ext uri="{BB962C8B-B14F-4D97-AF65-F5344CB8AC3E}">
        <p14:creationId xmlns:p14="http://schemas.microsoft.com/office/powerpoint/2010/main" val="1367944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D702A4-E959-4A0E-A386-40834010FF0E}" type="datetimeFigureOut">
              <a:rPr lang="en-GB" smtClean="0"/>
              <a:pPr/>
              <a:t>14/11/2020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915BD8-D6F6-4A76-8C7E-795EB62956BB}" type="slidenum">
              <a:rPr lang="en-GB" smtClean="0"/>
              <a:pPr/>
              <a:t>‹#›</a:t>
            </a:fld>
            <a:endParaRPr lang="en-GB"/>
          </a:p>
        </p:txBody>
      </p:sp>
    </p:spTree>
    <p:extLst>
      <p:ext uri="{BB962C8B-B14F-4D97-AF65-F5344CB8AC3E}">
        <p14:creationId xmlns:p14="http://schemas.microsoft.com/office/powerpoint/2010/main" val="3007913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D702A4-E959-4A0E-A386-40834010FF0E}" type="datetimeFigureOut">
              <a:rPr lang="en-GB" smtClean="0"/>
              <a:pPr/>
              <a:t>14/11/2020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915BD8-D6F6-4A76-8C7E-795EB62956BB}" type="slidenum">
              <a:rPr lang="en-GB" smtClean="0"/>
              <a:pPr/>
              <a:t>‹#›</a:t>
            </a:fld>
            <a:endParaRPr lang="en-GB"/>
          </a:p>
        </p:txBody>
      </p:sp>
    </p:spTree>
    <p:extLst>
      <p:ext uri="{BB962C8B-B14F-4D97-AF65-F5344CB8AC3E}">
        <p14:creationId xmlns:p14="http://schemas.microsoft.com/office/powerpoint/2010/main" val="586100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D702A4-E959-4A0E-A386-40834010FF0E}" type="datetimeFigureOut">
              <a:rPr lang="en-GB" smtClean="0"/>
              <a:pPr/>
              <a:t>14/11/2020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915BD8-D6F6-4A76-8C7E-795EB62956BB}" type="slidenum">
              <a:rPr lang="en-GB" smtClean="0"/>
              <a:pPr/>
              <a:t>‹#›</a:t>
            </a:fld>
            <a:endParaRPr lang="en-GB"/>
          </a:p>
        </p:txBody>
      </p:sp>
    </p:spTree>
    <p:extLst>
      <p:ext uri="{BB962C8B-B14F-4D97-AF65-F5344CB8AC3E}">
        <p14:creationId xmlns:p14="http://schemas.microsoft.com/office/powerpoint/2010/main" val="913400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36000">
              <a:srgbClr val="C1D9EF"/>
            </a:gs>
            <a:gs pos="51322">
              <a:srgbClr val="BDD7EE"/>
            </a:gs>
            <a:gs pos="17532">
              <a:srgbClr val="DDEAF6"/>
            </a:gs>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sz="14000" dirty="0" smtClean="0">
                <a:effectLst>
                  <a:outerShdw blurRad="38100" dist="38100" dir="2700000" algn="tl">
                    <a:srgbClr val="000000">
                      <a:alpha val="43137"/>
                    </a:srgbClr>
                  </a:outerShdw>
                </a:effectLst>
                <a:latin typeface="Curlz MT" panose="04040404050702020202" pitchFamily="82" charset="0"/>
              </a:rPr>
              <a:t>IDIOMS</a:t>
            </a:r>
            <a:endParaRPr lang="en-GB" sz="14000" dirty="0">
              <a:effectLst>
                <a:outerShdw blurRad="38100" dist="38100" dir="2700000" algn="tl">
                  <a:srgbClr val="000000">
                    <a:alpha val="43137"/>
                  </a:srgbClr>
                </a:outerShdw>
              </a:effectLst>
              <a:latin typeface="Curlz MT" panose="04040404050702020202" pitchFamily="82" charset="0"/>
            </a:endParaRPr>
          </a:p>
        </p:txBody>
      </p:sp>
      <p:sp>
        <p:nvSpPr>
          <p:cNvPr id="4" name="Subtitle 3"/>
          <p:cNvSpPr>
            <a:spLocks noGrp="1"/>
          </p:cNvSpPr>
          <p:nvPr>
            <p:ph type="subTitle" idx="1"/>
          </p:nvPr>
        </p:nvSpPr>
        <p:spPr/>
        <p:txBody>
          <a:bodyPr/>
          <a:lstStyle/>
          <a:p>
            <a:endParaRPr lang="en-GB"/>
          </a:p>
        </p:txBody>
      </p:sp>
    </p:spTree>
    <p:extLst>
      <p:ext uri="{BB962C8B-B14F-4D97-AF65-F5344CB8AC3E}">
        <p14:creationId xmlns:p14="http://schemas.microsoft.com/office/powerpoint/2010/main" val="18571182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693" y="2617758"/>
            <a:ext cx="8014658" cy="4007329"/>
          </a:xfrm>
          <a:prstGeom prst="rect">
            <a:avLst/>
          </a:prstGeom>
        </p:spPr>
      </p:pic>
      <p:sp>
        <p:nvSpPr>
          <p:cNvPr id="5" name="Rectangle 4"/>
          <p:cNvSpPr/>
          <p:nvPr/>
        </p:nvSpPr>
        <p:spPr>
          <a:xfrm>
            <a:off x="5564038" y="604650"/>
            <a:ext cx="6392173" cy="1323439"/>
          </a:xfrm>
          <a:prstGeom prst="rect">
            <a:avLst/>
          </a:prstGeom>
        </p:spPr>
        <p:txBody>
          <a:bodyPr wrap="square">
            <a:spAutoFit/>
          </a:bodyPr>
          <a:lstStyle/>
          <a:p>
            <a:r>
              <a:rPr lang="en-US" sz="4000" b="0" i="0" dirty="0" smtClean="0">
                <a:effectLst/>
                <a:latin typeface="Arial" panose="020B0604020202020204" pitchFamily="34" charset="0"/>
              </a:rPr>
              <a:t>Someone that closely </a:t>
            </a:r>
            <a:r>
              <a:rPr lang="en-US" sz="4000" b="0" i="0" smtClean="0">
                <a:effectLst/>
                <a:latin typeface="Arial" panose="020B0604020202020204" pitchFamily="34" charset="0"/>
              </a:rPr>
              <a:t>        imitates</a:t>
            </a:r>
            <a:r>
              <a:rPr lang="en-US" sz="4000" b="0" i="0" dirty="0" smtClean="0">
                <a:effectLst/>
                <a:latin typeface="Arial" panose="020B0604020202020204" pitchFamily="34" charset="0"/>
              </a:rPr>
              <a:t> or mimics another.</a:t>
            </a:r>
            <a:endParaRPr lang="en-GB" sz="4000" dirty="0"/>
          </a:p>
        </p:txBody>
      </p:sp>
    </p:spTree>
    <p:extLst>
      <p:ext uri="{BB962C8B-B14F-4D97-AF65-F5344CB8AC3E}">
        <p14:creationId xmlns:p14="http://schemas.microsoft.com/office/powerpoint/2010/main" val="62348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826" y="608715"/>
            <a:ext cx="6495691" cy="5829883"/>
          </a:xfrm>
          <a:prstGeom prst="rect">
            <a:avLst/>
          </a:prstGeom>
        </p:spPr>
      </p:pic>
      <p:sp>
        <p:nvSpPr>
          <p:cNvPr id="3" name="Rectangle 2"/>
          <p:cNvSpPr/>
          <p:nvPr/>
        </p:nvSpPr>
        <p:spPr>
          <a:xfrm>
            <a:off x="6901132" y="3459518"/>
            <a:ext cx="5187351" cy="2554545"/>
          </a:xfrm>
          <a:prstGeom prst="rect">
            <a:avLst/>
          </a:prstGeom>
        </p:spPr>
        <p:txBody>
          <a:bodyPr wrap="square">
            <a:spAutoFit/>
          </a:bodyPr>
          <a:lstStyle/>
          <a:p>
            <a:r>
              <a:rPr lang="en-US" sz="4000" b="0" i="0" dirty="0" smtClean="0">
                <a:solidFill>
                  <a:srgbClr val="404040"/>
                </a:solidFill>
                <a:effectLst/>
                <a:latin typeface="Arial" panose="020B0604020202020204" pitchFamily="34" charset="0"/>
              </a:rPr>
              <a:t>A person who spends much time sitting or    lying down, usually   watching television.</a:t>
            </a:r>
            <a:endParaRPr lang="en-GB" sz="4000" dirty="0"/>
          </a:p>
        </p:txBody>
      </p:sp>
      <p:sp>
        <p:nvSpPr>
          <p:cNvPr id="4" name="Rectangle 3"/>
          <p:cNvSpPr/>
          <p:nvPr/>
        </p:nvSpPr>
        <p:spPr>
          <a:xfrm>
            <a:off x="7832786" y="872069"/>
            <a:ext cx="3338422" cy="1569660"/>
          </a:xfrm>
          <a:prstGeom prst="rect">
            <a:avLst/>
          </a:prstGeom>
        </p:spPr>
        <p:txBody>
          <a:bodyPr wrap="square">
            <a:spAutoFit/>
          </a:bodyPr>
          <a:lstStyle/>
          <a:p>
            <a:pPr algn="ctr"/>
            <a:r>
              <a:rPr lang="en-GB" sz="4800" b="1" i="0" dirty="0" smtClean="0">
                <a:solidFill>
                  <a:srgbClr val="404040"/>
                </a:solidFill>
                <a:effectLst/>
                <a:latin typeface="Arial" panose="020B0604020202020204" pitchFamily="34" charset="0"/>
              </a:rPr>
              <a:t>Couch potato</a:t>
            </a:r>
            <a:endParaRPr lang="en-GB" sz="4800" b="1" dirty="0"/>
          </a:p>
        </p:txBody>
      </p:sp>
    </p:spTree>
    <p:extLst>
      <p:ext uri="{BB962C8B-B14F-4D97-AF65-F5344CB8AC3E}">
        <p14:creationId xmlns:p14="http://schemas.microsoft.com/office/powerpoint/2010/main" val="315348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1721" y="634261"/>
            <a:ext cx="4363797" cy="5807334"/>
          </a:xfrm>
          <a:prstGeom prst="rect">
            <a:avLst/>
          </a:prstGeom>
        </p:spPr>
      </p:pic>
    </p:spTree>
    <p:extLst>
      <p:ext uri="{BB962C8B-B14F-4D97-AF65-F5344CB8AC3E}">
        <p14:creationId xmlns:p14="http://schemas.microsoft.com/office/powerpoint/2010/main" val="11879763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1060" y="687597"/>
            <a:ext cx="4762500" cy="5448300"/>
          </a:xfrm>
          <a:prstGeom prst="rect">
            <a:avLst/>
          </a:prstGeom>
        </p:spPr>
      </p:pic>
      <p:sp>
        <p:nvSpPr>
          <p:cNvPr id="4" name="Title 3"/>
          <p:cNvSpPr>
            <a:spLocks noGrp="1"/>
          </p:cNvSpPr>
          <p:nvPr>
            <p:ph type="title"/>
          </p:nvPr>
        </p:nvSpPr>
        <p:spPr>
          <a:xfrm>
            <a:off x="6945702" y="1495185"/>
            <a:ext cx="4984630" cy="3465003"/>
          </a:xfrm>
        </p:spPr>
        <p:txBody>
          <a:bodyPr/>
          <a:lstStyle/>
          <a:p>
            <a:r>
              <a:rPr lang="en-GB" dirty="0" smtClean="0"/>
              <a:t>Succeeding in what you have been doing over a </a:t>
            </a:r>
            <a:r>
              <a:rPr lang="en-GB" smtClean="0"/>
              <a:t>period of </a:t>
            </a:r>
            <a:r>
              <a:rPr lang="en-GB" dirty="0" smtClean="0"/>
              <a:t>time.</a:t>
            </a:r>
            <a:endParaRPr lang="en-GB" dirty="0"/>
          </a:p>
        </p:txBody>
      </p:sp>
    </p:spTree>
    <p:extLst>
      <p:ext uri="{BB962C8B-B14F-4D97-AF65-F5344CB8AC3E}">
        <p14:creationId xmlns:p14="http://schemas.microsoft.com/office/powerpoint/2010/main" val="394342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770" y="707548"/>
            <a:ext cx="9337210" cy="5200147"/>
          </a:xfrm>
          <a:prstGeom prst="rect">
            <a:avLst/>
          </a:prstGeom>
        </p:spPr>
      </p:pic>
      <p:sp>
        <p:nvSpPr>
          <p:cNvPr id="5" name="Rectangle 4"/>
          <p:cNvSpPr/>
          <p:nvPr/>
        </p:nvSpPr>
        <p:spPr>
          <a:xfrm>
            <a:off x="8419381" y="1907239"/>
            <a:ext cx="3876136" cy="2800767"/>
          </a:xfrm>
          <a:prstGeom prst="rect">
            <a:avLst/>
          </a:prstGeom>
        </p:spPr>
        <p:txBody>
          <a:bodyPr wrap="square">
            <a:spAutoFit/>
          </a:bodyPr>
          <a:lstStyle/>
          <a:p>
            <a:r>
              <a:rPr lang="en-US" sz="4400" dirty="0" smtClean="0"/>
              <a:t>Calm and composed, especially in times of stress. </a:t>
            </a:r>
            <a:endParaRPr lang="en-GB" sz="4400" dirty="0"/>
          </a:p>
        </p:txBody>
      </p:sp>
    </p:spTree>
    <p:extLst>
      <p:ext uri="{BB962C8B-B14F-4D97-AF65-F5344CB8AC3E}">
        <p14:creationId xmlns:p14="http://schemas.microsoft.com/office/powerpoint/2010/main" val="323039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516" y="0"/>
            <a:ext cx="6858000" cy="6858000"/>
          </a:xfrm>
          <a:prstGeom prst="rect">
            <a:avLst/>
          </a:prstGeom>
        </p:spPr>
      </p:pic>
      <p:sp>
        <p:nvSpPr>
          <p:cNvPr id="4" name="Rectangle 3"/>
          <p:cNvSpPr/>
          <p:nvPr/>
        </p:nvSpPr>
        <p:spPr>
          <a:xfrm>
            <a:off x="7582619" y="1745723"/>
            <a:ext cx="4692770" cy="3170099"/>
          </a:xfrm>
          <a:prstGeom prst="rect">
            <a:avLst/>
          </a:prstGeom>
        </p:spPr>
        <p:txBody>
          <a:bodyPr wrap="square">
            <a:spAutoFit/>
          </a:bodyPr>
          <a:lstStyle/>
          <a:p>
            <a:r>
              <a:rPr lang="en-US" sz="4000" dirty="0" smtClean="0"/>
              <a:t>Stop what you're doing (often because you are moving too quickly or thoughtlessly).</a:t>
            </a:r>
            <a:endParaRPr lang="en-GB" sz="4000" dirty="0"/>
          </a:p>
        </p:txBody>
      </p:sp>
    </p:spTree>
    <p:extLst>
      <p:ext uri="{BB962C8B-B14F-4D97-AF65-F5344CB8AC3E}">
        <p14:creationId xmlns:p14="http://schemas.microsoft.com/office/powerpoint/2010/main" val="260965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4951" y="981973"/>
            <a:ext cx="4876800" cy="4876800"/>
          </a:xfrm>
          <a:prstGeom prst="rect">
            <a:avLst/>
          </a:prstGeom>
        </p:spPr>
      </p:pic>
      <p:sp>
        <p:nvSpPr>
          <p:cNvPr id="3" name="Rectangle 2"/>
          <p:cNvSpPr/>
          <p:nvPr/>
        </p:nvSpPr>
        <p:spPr>
          <a:xfrm>
            <a:off x="6213894" y="1173518"/>
            <a:ext cx="5457645" cy="1323439"/>
          </a:xfrm>
          <a:prstGeom prst="rect">
            <a:avLst/>
          </a:prstGeom>
        </p:spPr>
        <p:txBody>
          <a:bodyPr wrap="square">
            <a:spAutoFit/>
          </a:bodyPr>
          <a:lstStyle/>
          <a:p>
            <a:r>
              <a:rPr lang="en-US" sz="4000" b="0" i="0" dirty="0" smtClean="0">
                <a:solidFill>
                  <a:srgbClr val="222222"/>
                </a:solidFill>
                <a:effectLst/>
                <a:latin typeface="Roboto"/>
              </a:rPr>
              <a:t>Don’t cry over the little things</a:t>
            </a:r>
            <a:endParaRPr lang="en-GB" sz="4000" dirty="0"/>
          </a:p>
        </p:txBody>
      </p:sp>
    </p:spTree>
    <p:extLst>
      <p:ext uri="{BB962C8B-B14F-4D97-AF65-F5344CB8AC3E}">
        <p14:creationId xmlns:p14="http://schemas.microsoft.com/office/powerpoint/2010/main" val="227206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9675" y="790454"/>
            <a:ext cx="5378153" cy="5282542"/>
          </a:xfrm>
          <a:prstGeom prst="rect">
            <a:avLst/>
          </a:prstGeom>
        </p:spPr>
      </p:pic>
      <p:sp>
        <p:nvSpPr>
          <p:cNvPr id="5" name="Rectangle 4"/>
          <p:cNvSpPr/>
          <p:nvPr/>
        </p:nvSpPr>
        <p:spPr>
          <a:xfrm>
            <a:off x="6619335" y="2329457"/>
            <a:ext cx="5086709" cy="2554545"/>
          </a:xfrm>
          <a:prstGeom prst="rect">
            <a:avLst/>
          </a:prstGeom>
        </p:spPr>
        <p:txBody>
          <a:bodyPr wrap="square">
            <a:spAutoFit/>
          </a:bodyPr>
          <a:lstStyle/>
          <a:p>
            <a:r>
              <a:rPr lang="en-US" sz="4000" dirty="0" smtClean="0"/>
              <a:t>To depart; to begin one's journey, especially on a road trip; to leave for home.</a:t>
            </a:r>
            <a:endParaRPr lang="en-GB" sz="4000" dirty="0"/>
          </a:p>
        </p:txBody>
      </p:sp>
    </p:spTree>
    <p:extLst>
      <p:ext uri="{BB962C8B-B14F-4D97-AF65-F5344CB8AC3E}">
        <p14:creationId xmlns:p14="http://schemas.microsoft.com/office/powerpoint/2010/main" val="206306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4425" y="1178524"/>
            <a:ext cx="1902133" cy="4684165"/>
          </a:xfrm>
          <a:prstGeom prst="rect">
            <a:avLst/>
          </a:prstGeom>
        </p:spPr>
      </p:pic>
      <p:sp>
        <p:nvSpPr>
          <p:cNvPr id="3" name="Title 2"/>
          <p:cNvSpPr>
            <a:spLocks noGrp="1"/>
          </p:cNvSpPr>
          <p:nvPr>
            <p:ph type="title"/>
          </p:nvPr>
        </p:nvSpPr>
        <p:spPr>
          <a:xfrm>
            <a:off x="6758196" y="1519957"/>
            <a:ext cx="3558995" cy="1714949"/>
          </a:xfrm>
        </p:spPr>
        <p:txBody>
          <a:bodyPr>
            <a:normAutofit fontScale="90000"/>
          </a:bodyPr>
          <a:lstStyle/>
          <a:p>
            <a:r>
              <a:rPr lang="en-GB" dirty="0" smtClean="0"/>
              <a:t>In a pickle   (</a:t>
            </a:r>
            <a:r>
              <a:rPr lang="ja-JP" altLang="en-US" dirty="0"/>
              <a:t>腌黄</a:t>
            </a:r>
            <a:r>
              <a:rPr lang="ja-JP" altLang="en-US" dirty="0" smtClean="0"/>
              <a:t>瓜</a:t>
            </a:r>
            <a:r>
              <a:rPr lang="en-GB" altLang="ja-JP" dirty="0" smtClean="0"/>
              <a:t>)</a:t>
            </a:r>
            <a:endParaRPr lang="en-GB" dirty="0"/>
          </a:p>
        </p:txBody>
      </p:sp>
      <p:sp>
        <p:nvSpPr>
          <p:cNvPr id="4" name="Text Placeholder 3"/>
          <p:cNvSpPr>
            <a:spLocks noGrp="1"/>
          </p:cNvSpPr>
          <p:nvPr>
            <p:ph type="body" idx="1"/>
          </p:nvPr>
        </p:nvSpPr>
        <p:spPr>
          <a:xfrm>
            <a:off x="7224023" y="3758054"/>
            <a:ext cx="2627342" cy="974575"/>
          </a:xfrm>
        </p:spPr>
        <p:txBody>
          <a:bodyPr>
            <a:noAutofit/>
          </a:bodyPr>
          <a:lstStyle/>
          <a:p>
            <a:r>
              <a:rPr lang="en-GB" sz="4400" dirty="0" smtClean="0">
                <a:solidFill>
                  <a:schemeClr val="tx1"/>
                </a:solidFill>
              </a:rPr>
              <a:t>In a bad situation.</a:t>
            </a:r>
            <a:endParaRPr lang="en-GB" sz="4400" dirty="0">
              <a:solidFill>
                <a:schemeClr val="tx1"/>
              </a:solidFill>
            </a:endParaRPr>
          </a:p>
        </p:txBody>
      </p:sp>
    </p:spTree>
    <p:extLst>
      <p:ext uri="{BB962C8B-B14F-4D97-AF65-F5344CB8AC3E}">
        <p14:creationId xmlns:p14="http://schemas.microsoft.com/office/powerpoint/2010/main" val="23482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heel(1)">
                                      <p:cBhvr>
                                        <p:cTn id="12"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5076" y="0"/>
            <a:ext cx="6858000" cy="6858000"/>
          </a:xfrm>
          <a:prstGeom prst="rect">
            <a:avLst/>
          </a:prstGeom>
        </p:spPr>
      </p:pic>
    </p:spTree>
    <p:extLst>
      <p:ext uri="{BB962C8B-B14F-4D97-AF65-F5344CB8AC3E}">
        <p14:creationId xmlns:p14="http://schemas.microsoft.com/office/powerpoint/2010/main" val="12634508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60098" y="3166824"/>
            <a:ext cx="9144000" cy="2387600"/>
          </a:xfrm>
        </p:spPr>
        <p:txBody>
          <a:bodyPr>
            <a:noAutofit/>
          </a:bodyPr>
          <a:lstStyle/>
          <a:p>
            <a:r>
              <a:rPr lang="en-US" sz="2800" dirty="0"/>
              <a:t>An idiom is a word or phrase which means something different from its </a:t>
            </a:r>
            <a:r>
              <a:rPr lang="en-US" sz="2800" dirty="0" smtClean="0"/>
              <a:t>literal meaning</a:t>
            </a:r>
            <a:r>
              <a:rPr lang="en-US" sz="2800" dirty="0"/>
              <a:t>. Idioms are common phrases or terms whose meaning is changed, but can be understood by their popular use. ... But people also need to learn </a:t>
            </a:r>
            <a:r>
              <a:rPr lang="en-US" sz="2800" dirty="0" smtClean="0"/>
              <a:t>idioms separately </a:t>
            </a:r>
            <a:r>
              <a:rPr lang="en-US" sz="2800" dirty="0"/>
              <a:t>because certain words together or at certain times can have </a:t>
            </a:r>
            <a:r>
              <a:rPr lang="en-US" sz="2800" dirty="0" smtClean="0"/>
              <a:t>different meanings</a:t>
            </a:r>
            <a:r>
              <a:rPr lang="en-US" sz="2800" dirty="0"/>
              <a:t>.</a:t>
            </a:r>
            <a:endParaRPr lang="en-GB" sz="2800" dirty="0"/>
          </a:p>
        </p:txBody>
      </p:sp>
      <p:sp>
        <p:nvSpPr>
          <p:cNvPr id="5" name="Subtitle 4"/>
          <p:cNvSpPr>
            <a:spLocks noGrp="1"/>
          </p:cNvSpPr>
          <p:nvPr>
            <p:ph type="subTitle" idx="1"/>
          </p:nvPr>
        </p:nvSpPr>
        <p:spPr>
          <a:xfrm>
            <a:off x="1360098" y="1272906"/>
            <a:ext cx="9144000" cy="1655762"/>
          </a:xfrm>
        </p:spPr>
        <p:txBody>
          <a:bodyPr>
            <a:normAutofit/>
          </a:bodyPr>
          <a:lstStyle/>
          <a:p>
            <a:r>
              <a:rPr lang="en-GB" sz="6600" dirty="0" smtClean="0"/>
              <a:t>What is an idiom?!</a:t>
            </a:r>
            <a:endParaRPr lang="en-GB" sz="6600" dirty="0"/>
          </a:p>
        </p:txBody>
      </p:sp>
    </p:spTree>
    <p:extLst>
      <p:ext uri="{BB962C8B-B14F-4D97-AF65-F5344CB8AC3E}">
        <p14:creationId xmlns:p14="http://schemas.microsoft.com/office/powerpoint/2010/main" val="143019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2155" y="0"/>
            <a:ext cx="6858000" cy="6858000"/>
          </a:xfrm>
          <a:prstGeom prst="rect">
            <a:avLst/>
          </a:prstGeom>
        </p:spPr>
      </p:pic>
      <p:sp>
        <p:nvSpPr>
          <p:cNvPr id="3" name="Title 2"/>
          <p:cNvSpPr>
            <a:spLocks noGrp="1"/>
          </p:cNvSpPr>
          <p:nvPr>
            <p:ph type="title"/>
          </p:nvPr>
        </p:nvSpPr>
        <p:spPr>
          <a:xfrm>
            <a:off x="8403566" y="2547608"/>
            <a:ext cx="2991928" cy="2291811"/>
          </a:xfrm>
        </p:spPr>
        <p:txBody>
          <a:bodyPr/>
          <a:lstStyle/>
          <a:p>
            <a:r>
              <a:rPr lang="en-GB" dirty="0" smtClean="0"/>
              <a:t>You see it, you WANT IT!</a:t>
            </a:r>
            <a:endParaRPr lang="en-GB" dirty="0"/>
          </a:p>
        </p:txBody>
      </p:sp>
    </p:spTree>
    <p:extLst>
      <p:ext uri="{BB962C8B-B14F-4D97-AF65-F5344CB8AC3E}">
        <p14:creationId xmlns:p14="http://schemas.microsoft.com/office/powerpoint/2010/main" val="426514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3027" y="-3629"/>
            <a:ext cx="4741991" cy="7060037"/>
          </a:xfrm>
          <a:prstGeom prst="rect">
            <a:avLst/>
          </a:prstGeom>
        </p:spPr>
      </p:pic>
      <p:sp>
        <p:nvSpPr>
          <p:cNvPr id="3" name="Title 2"/>
          <p:cNvSpPr>
            <a:spLocks noGrp="1"/>
          </p:cNvSpPr>
          <p:nvPr>
            <p:ph type="title"/>
          </p:nvPr>
        </p:nvSpPr>
        <p:spPr>
          <a:xfrm>
            <a:off x="5789762" y="934467"/>
            <a:ext cx="5390072" cy="3904951"/>
          </a:xfrm>
        </p:spPr>
        <p:txBody>
          <a:bodyPr/>
          <a:lstStyle/>
          <a:p>
            <a:r>
              <a:rPr lang="en-GB" dirty="0" smtClean="0"/>
              <a:t>Being on top of your tasks/work schedule</a:t>
            </a:r>
            <a:endParaRPr lang="en-GB" dirty="0"/>
          </a:p>
        </p:txBody>
      </p:sp>
    </p:spTree>
    <p:extLst>
      <p:ext uri="{BB962C8B-B14F-4D97-AF65-F5344CB8AC3E}">
        <p14:creationId xmlns:p14="http://schemas.microsoft.com/office/powerpoint/2010/main" val="370691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1120" y="642308"/>
            <a:ext cx="5895076" cy="5895076"/>
          </a:xfrm>
          <a:prstGeom prst="rect">
            <a:avLst/>
          </a:prstGeom>
        </p:spPr>
      </p:pic>
    </p:spTree>
    <p:extLst>
      <p:ext uri="{BB962C8B-B14F-4D97-AF65-F5344CB8AC3E}">
        <p14:creationId xmlns:p14="http://schemas.microsoft.com/office/powerpoint/2010/main" val="40542444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785" y="0"/>
            <a:ext cx="8229600" cy="6858000"/>
          </a:xfrm>
          <a:prstGeom prst="rect">
            <a:avLst/>
          </a:prstGeom>
        </p:spPr>
      </p:pic>
      <p:sp>
        <p:nvSpPr>
          <p:cNvPr id="3" name="Title 2"/>
          <p:cNvSpPr>
            <a:spLocks noGrp="1"/>
          </p:cNvSpPr>
          <p:nvPr>
            <p:ph type="title"/>
          </p:nvPr>
        </p:nvSpPr>
        <p:spPr>
          <a:xfrm>
            <a:off x="8817634" y="2356419"/>
            <a:ext cx="2819400" cy="2145162"/>
          </a:xfrm>
        </p:spPr>
        <p:txBody>
          <a:bodyPr/>
          <a:lstStyle/>
          <a:p>
            <a:r>
              <a:rPr lang="en-GB" dirty="0" smtClean="0"/>
              <a:t>Heavy rain</a:t>
            </a:r>
            <a:endParaRPr lang="en-GB" dirty="0"/>
          </a:p>
        </p:txBody>
      </p:sp>
    </p:spTree>
    <p:extLst>
      <p:ext uri="{BB962C8B-B14F-4D97-AF65-F5344CB8AC3E}">
        <p14:creationId xmlns:p14="http://schemas.microsoft.com/office/powerpoint/2010/main" val="53372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5734" y="1224951"/>
            <a:ext cx="7157027" cy="4787660"/>
          </a:xfrm>
          <a:prstGeom prst="rect">
            <a:avLst/>
          </a:prstGeom>
        </p:spPr>
      </p:pic>
      <p:sp>
        <p:nvSpPr>
          <p:cNvPr id="3" name="Title 2"/>
          <p:cNvSpPr>
            <a:spLocks noGrp="1"/>
          </p:cNvSpPr>
          <p:nvPr>
            <p:ph type="ctrTitle"/>
          </p:nvPr>
        </p:nvSpPr>
        <p:spPr>
          <a:xfrm>
            <a:off x="7902762" y="1224951"/>
            <a:ext cx="3846416" cy="2208362"/>
          </a:xfrm>
        </p:spPr>
        <p:txBody>
          <a:bodyPr>
            <a:normAutofit fontScale="90000"/>
          </a:bodyPr>
          <a:lstStyle/>
          <a:p>
            <a:r>
              <a:rPr lang="en-GB" b="1" dirty="0" smtClean="0"/>
              <a:t>You scratch my back, I’ll scratch yours</a:t>
            </a:r>
            <a:endParaRPr lang="en-GB" b="1" dirty="0"/>
          </a:p>
        </p:txBody>
      </p:sp>
      <p:sp>
        <p:nvSpPr>
          <p:cNvPr id="4" name="Subtitle 3"/>
          <p:cNvSpPr>
            <a:spLocks noGrp="1"/>
          </p:cNvSpPr>
          <p:nvPr>
            <p:ph type="subTitle" idx="1"/>
          </p:nvPr>
        </p:nvSpPr>
        <p:spPr>
          <a:xfrm>
            <a:off x="8149087" y="4861494"/>
            <a:ext cx="3824377" cy="1151117"/>
          </a:xfrm>
        </p:spPr>
        <p:txBody>
          <a:bodyPr>
            <a:noAutofit/>
          </a:bodyPr>
          <a:lstStyle/>
          <a:p>
            <a:r>
              <a:rPr lang="en-GB" sz="4400" dirty="0" smtClean="0"/>
              <a:t>You help me, I’ll help you.</a:t>
            </a:r>
            <a:endParaRPr lang="en-GB" sz="4400" dirty="0"/>
          </a:p>
        </p:txBody>
      </p:sp>
    </p:spTree>
    <p:extLst>
      <p:ext uri="{BB962C8B-B14F-4D97-AF65-F5344CB8AC3E}">
        <p14:creationId xmlns:p14="http://schemas.microsoft.com/office/powerpoint/2010/main" val="166617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0098" y="855453"/>
            <a:ext cx="5361856" cy="5361856"/>
          </a:xfrm>
          <a:prstGeom prst="rect">
            <a:avLst/>
          </a:prstGeom>
        </p:spPr>
      </p:pic>
      <p:sp>
        <p:nvSpPr>
          <p:cNvPr id="6" name="Rectangle 5"/>
          <p:cNvSpPr/>
          <p:nvPr/>
        </p:nvSpPr>
        <p:spPr>
          <a:xfrm>
            <a:off x="8460608" y="2135997"/>
            <a:ext cx="4108078" cy="2800767"/>
          </a:xfrm>
          <a:prstGeom prst="rect">
            <a:avLst/>
          </a:prstGeom>
        </p:spPr>
        <p:txBody>
          <a:bodyPr wrap="square">
            <a:spAutoFit/>
          </a:bodyPr>
          <a:lstStyle/>
          <a:p>
            <a:r>
              <a:rPr lang="en-GB" sz="4400" dirty="0" smtClean="0"/>
              <a:t>To betray someone's confidence, trust.</a:t>
            </a:r>
            <a:endParaRPr lang="en-GB" sz="4400" dirty="0"/>
          </a:p>
        </p:txBody>
      </p:sp>
    </p:spTree>
    <p:extLst>
      <p:ext uri="{BB962C8B-B14F-4D97-AF65-F5344CB8AC3E}">
        <p14:creationId xmlns:p14="http://schemas.microsoft.com/office/powerpoint/2010/main" val="348507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403" y="476793"/>
            <a:ext cx="5333999" cy="6009639"/>
          </a:xfrm>
          <a:prstGeom prst="rect">
            <a:avLst/>
          </a:prstGeom>
        </p:spPr>
      </p:pic>
      <p:sp>
        <p:nvSpPr>
          <p:cNvPr id="4" name="Rectangle 3"/>
          <p:cNvSpPr/>
          <p:nvPr/>
        </p:nvSpPr>
        <p:spPr>
          <a:xfrm>
            <a:off x="7170058" y="2419783"/>
            <a:ext cx="4497335" cy="2123658"/>
          </a:xfrm>
          <a:prstGeom prst="rect">
            <a:avLst/>
          </a:prstGeom>
        </p:spPr>
        <p:txBody>
          <a:bodyPr wrap="square">
            <a:spAutoFit/>
          </a:bodyPr>
          <a:lstStyle/>
          <a:p>
            <a:r>
              <a:rPr lang="en-US" sz="4400" dirty="0" smtClean="0"/>
              <a:t>From the original or most reliable source.</a:t>
            </a:r>
            <a:endParaRPr lang="en-GB" sz="4400" dirty="0"/>
          </a:p>
        </p:txBody>
      </p:sp>
    </p:spTree>
    <p:extLst>
      <p:ext uri="{BB962C8B-B14F-4D97-AF65-F5344CB8AC3E}">
        <p14:creationId xmlns:p14="http://schemas.microsoft.com/office/powerpoint/2010/main" val="413968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0741" y="732983"/>
            <a:ext cx="6004243" cy="5571101"/>
          </a:xfrm>
          <a:prstGeom prst="rect">
            <a:avLst/>
          </a:prstGeom>
        </p:spPr>
      </p:pic>
      <p:sp>
        <p:nvSpPr>
          <p:cNvPr id="6" name="Title 5"/>
          <p:cNvSpPr>
            <a:spLocks noGrp="1"/>
          </p:cNvSpPr>
          <p:nvPr>
            <p:ph type="title"/>
          </p:nvPr>
        </p:nvSpPr>
        <p:spPr>
          <a:xfrm>
            <a:off x="6954984" y="153500"/>
            <a:ext cx="4877288" cy="2352307"/>
          </a:xfrm>
        </p:spPr>
        <p:txBody>
          <a:bodyPr>
            <a:normAutofit/>
          </a:bodyPr>
          <a:lstStyle/>
          <a:p>
            <a:r>
              <a:rPr lang="en-GB" sz="4800" dirty="0" smtClean="0"/>
              <a:t>One tough cookie</a:t>
            </a:r>
            <a:br>
              <a:rPr lang="en-GB" sz="4800" dirty="0" smtClean="0"/>
            </a:br>
            <a:endParaRPr lang="en-GB" sz="4800" dirty="0"/>
          </a:p>
        </p:txBody>
      </p:sp>
      <p:sp>
        <p:nvSpPr>
          <p:cNvPr id="7" name="Text Placeholder 6"/>
          <p:cNvSpPr>
            <a:spLocks noGrp="1"/>
          </p:cNvSpPr>
          <p:nvPr>
            <p:ph type="body" idx="1"/>
          </p:nvPr>
        </p:nvSpPr>
        <p:spPr>
          <a:xfrm>
            <a:off x="7514760" y="2277085"/>
            <a:ext cx="4135048" cy="3763230"/>
          </a:xfrm>
        </p:spPr>
        <p:txBody>
          <a:bodyPr>
            <a:noAutofit/>
          </a:bodyPr>
          <a:lstStyle/>
          <a:p>
            <a:r>
              <a:rPr lang="en-US" sz="4000" dirty="0" smtClean="0">
                <a:solidFill>
                  <a:schemeClr val="tx1"/>
                </a:solidFill>
              </a:rPr>
              <a:t>A strong, determined person who is not easily intimidated, discouraged, or defeated.</a:t>
            </a:r>
            <a:endParaRPr lang="en-GB" sz="4000" dirty="0">
              <a:solidFill>
                <a:schemeClr val="tx1"/>
              </a:solidFill>
            </a:endParaRPr>
          </a:p>
        </p:txBody>
      </p:sp>
    </p:spTree>
    <p:extLst>
      <p:ext uri="{BB962C8B-B14F-4D97-AF65-F5344CB8AC3E}">
        <p14:creationId xmlns:p14="http://schemas.microsoft.com/office/powerpoint/2010/main" val="1559799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wipe(down)">
                                      <p:cBhvr>
                                        <p:cTn id="1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2102" y="646981"/>
            <a:ext cx="5382883" cy="5382883"/>
          </a:xfrm>
          <a:prstGeom prst="rect">
            <a:avLst/>
          </a:prstGeom>
        </p:spPr>
      </p:pic>
      <p:sp>
        <p:nvSpPr>
          <p:cNvPr id="3" name="Rectangle 2"/>
          <p:cNvSpPr/>
          <p:nvPr/>
        </p:nvSpPr>
        <p:spPr>
          <a:xfrm>
            <a:off x="7163927" y="2676702"/>
            <a:ext cx="4671515" cy="1323439"/>
          </a:xfrm>
          <a:prstGeom prst="rect">
            <a:avLst/>
          </a:prstGeom>
        </p:spPr>
        <p:txBody>
          <a:bodyPr wrap="square">
            <a:spAutoFit/>
          </a:bodyPr>
          <a:lstStyle/>
          <a:p>
            <a:r>
              <a:rPr lang="en-GB" sz="4000" b="0" i="0" dirty="0" smtClean="0">
                <a:effectLst/>
                <a:latin typeface="Arial" panose="020B0604020202020204" pitchFamily="34" charset="0"/>
              </a:rPr>
              <a:t>To annoy or irritate someone.</a:t>
            </a:r>
            <a:endParaRPr lang="en-GB" sz="4000" dirty="0"/>
          </a:p>
        </p:txBody>
      </p:sp>
    </p:spTree>
    <p:extLst>
      <p:ext uri="{BB962C8B-B14F-4D97-AF65-F5344CB8AC3E}">
        <p14:creationId xmlns:p14="http://schemas.microsoft.com/office/powerpoint/2010/main" val="134905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764" y="568265"/>
            <a:ext cx="4476750" cy="5600700"/>
          </a:xfrm>
          <a:prstGeom prst="rect">
            <a:avLst/>
          </a:prstGeom>
        </p:spPr>
      </p:pic>
      <p:sp>
        <p:nvSpPr>
          <p:cNvPr id="3" name="Title 2"/>
          <p:cNvSpPr>
            <a:spLocks noGrp="1"/>
          </p:cNvSpPr>
          <p:nvPr>
            <p:ph type="title"/>
          </p:nvPr>
        </p:nvSpPr>
        <p:spPr>
          <a:xfrm>
            <a:off x="7998125" y="2442683"/>
            <a:ext cx="2491596" cy="1851863"/>
          </a:xfrm>
        </p:spPr>
        <p:txBody>
          <a:bodyPr/>
          <a:lstStyle/>
          <a:p>
            <a:r>
              <a:rPr lang="en-GB" dirty="0" smtClean="0"/>
              <a:t>To be sick</a:t>
            </a:r>
            <a:endParaRPr lang="en-GB" dirty="0"/>
          </a:p>
        </p:txBody>
      </p:sp>
    </p:spTree>
    <p:extLst>
      <p:ext uri="{BB962C8B-B14F-4D97-AF65-F5344CB8AC3E}">
        <p14:creationId xmlns:p14="http://schemas.microsoft.com/office/powerpoint/2010/main" val="205252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rot="839601">
            <a:off x="898584" y="2978929"/>
            <a:ext cx="10515600" cy="1325563"/>
          </a:xfrm>
        </p:spPr>
        <p:txBody>
          <a:bodyPr>
            <a:noAutofit/>
          </a:bodyPr>
          <a:lstStyle/>
          <a:p>
            <a:pPr algn="ctr"/>
            <a:r>
              <a:rPr lang="en-GB" sz="9600" dirty="0" smtClean="0"/>
              <a:t>Now…..</a:t>
            </a:r>
            <a:endParaRPr lang="en-GB" sz="9600" dirty="0"/>
          </a:p>
        </p:txBody>
      </p:sp>
    </p:spTree>
    <p:extLst>
      <p:ext uri="{BB962C8B-B14F-4D97-AF65-F5344CB8AC3E}">
        <p14:creationId xmlns:p14="http://schemas.microsoft.com/office/powerpoint/2010/main" val="323310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0805" y="156063"/>
            <a:ext cx="10221995" cy="6589056"/>
          </a:xfrm>
          <a:prstGeom prst="rect">
            <a:avLst/>
          </a:prstGeom>
        </p:spPr>
      </p:pic>
    </p:spTree>
    <p:extLst>
      <p:ext uri="{BB962C8B-B14F-4D97-AF65-F5344CB8AC3E}">
        <p14:creationId xmlns:p14="http://schemas.microsoft.com/office/powerpoint/2010/main" val="18342169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966" y="598443"/>
            <a:ext cx="10345501" cy="5823039"/>
          </a:xfrm>
          <a:prstGeom prst="rect">
            <a:avLst/>
          </a:prstGeom>
        </p:spPr>
      </p:pic>
    </p:spTree>
    <p:extLst>
      <p:ext uri="{BB962C8B-B14F-4D97-AF65-F5344CB8AC3E}">
        <p14:creationId xmlns:p14="http://schemas.microsoft.com/office/powerpoint/2010/main" val="19280332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a:xfrm>
            <a:off x="1524000" y="5009132"/>
            <a:ext cx="9144000" cy="1655762"/>
          </a:xfrm>
        </p:spPr>
        <p:txBody>
          <a:bodyPr>
            <a:normAutofit/>
          </a:bodyPr>
          <a:lstStyle/>
          <a:p>
            <a:r>
              <a:rPr lang="en-GB" sz="4000" dirty="0" smtClean="0"/>
              <a:t>To </a:t>
            </a:r>
            <a:r>
              <a:rPr lang="en-US" sz="4000" dirty="0"/>
              <a:t>make a lot of effort to do something</a:t>
            </a:r>
            <a:endParaRPr lang="en-GB" sz="4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5657" y="619589"/>
            <a:ext cx="11320686" cy="3886769"/>
          </a:xfrm>
          <a:prstGeom prst="rect">
            <a:avLst/>
          </a:prstGeom>
        </p:spPr>
      </p:pic>
    </p:spTree>
    <p:extLst>
      <p:ext uri="{BB962C8B-B14F-4D97-AF65-F5344CB8AC3E}">
        <p14:creationId xmlns:p14="http://schemas.microsoft.com/office/powerpoint/2010/main" val="333776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anim calcmode="lin" valueType="num">
                                      <p:cBhvr>
                                        <p:cTn id="8"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91222" y="1109561"/>
            <a:ext cx="5118340" cy="1681222"/>
          </a:xfrm>
        </p:spPr>
        <p:txBody>
          <a:bodyPr/>
          <a:lstStyle/>
          <a:p>
            <a:r>
              <a:rPr lang="en-GB" dirty="0" smtClean="0"/>
              <a:t>When pigs fly</a:t>
            </a:r>
            <a:endParaRPr lang="en-GB" dirty="0"/>
          </a:p>
        </p:txBody>
      </p:sp>
      <p:sp>
        <p:nvSpPr>
          <p:cNvPr id="3" name="Subtitle 2"/>
          <p:cNvSpPr>
            <a:spLocks noGrp="1"/>
          </p:cNvSpPr>
          <p:nvPr>
            <p:ph type="subTitle" idx="1"/>
          </p:nvPr>
        </p:nvSpPr>
        <p:spPr>
          <a:xfrm>
            <a:off x="2024332" y="5422212"/>
            <a:ext cx="7965057" cy="952709"/>
          </a:xfrm>
        </p:spPr>
        <p:txBody>
          <a:bodyPr>
            <a:normAutofit/>
          </a:bodyPr>
          <a:lstStyle/>
          <a:p>
            <a:r>
              <a:rPr lang="en-GB" sz="4800" dirty="0" smtClean="0"/>
              <a:t>It will never happen!</a:t>
            </a:r>
            <a:endParaRPr lang="en-GB" sz="48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9109" y="1109561"/>
            <a:ext cx="5588944" cy="4148239"/>
          </a:xfrm>
          <a:prstGeom prst="rect">
            <a:avLst/>
          </a:prstGeom>
        </p:spPr>
      </p:pic>
    </p:spTree>
    <p:extLst>
      <p:ext uri="{BB962C8B-B14F-4D97-AF65-F5344CB8AC3E}">
        <p14:creationId xmlns:p14="http://schemas.microsoft.com/office/powerpoint/2010/main" val="12827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2000"/>
                                        <p:tgtEl>
                                          <p:spTgt spid="3">
                                            <p:txEl>
                                              <p:pRg st="0" end="0"/>
                                            </p:txEl>
                                          </p:spTgt>
                                        </p:tgtEl>
                                      </p:cBhvr>
                                    </p:animEffect>
                                    <p:anim calcmode="lin" valueType="num">
                                      <p:cBhvr>
                                        <p:cTn id="16"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17"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6128" y="656536"/>
            <a:ext cx="6075872" cy="2000399"/>
          </a:xfrm>
        </p:spPr>
        <p:txBody>
          <a:bodyPr/>
          <a:lstStyle/>
          <a:p>
            <a:r>
              <a:rPr lang="en-GB" dirty="0" smtClean="0"/>
              <a:t>The Elephant in the room</a:t>
            </a:r>
            <a:endParaRPr lang="en-GB" dirty="0"/>
          </a:p>
        </p:txBody>
      </p:sp>
      <p:sp>
        <p:nvSpPr>
          <p:cNvPr id="3" name="Subtitle 2"/>
          <p:cNvSpPr>
            <a:spLocks noGrp="1"/>
          </p:cNvSpPr>
          <p:nvPr>
            <p:ph type="subTitle" idx="1"/>
          </p:nvPr>
        </p:nvSpPr>
        <p:spPr>
          <a:xfrm>
            <a:off x="1454989" y="4926881"/>
            <a:ext cx="9144000" cy="1655762"/>
          </a:xfrm>
        </p:spPr>
        <p:txBody>
          <a:bodyPr>
            <a:normAutofit/>
          </a:bodyPr>
          <a:lstStyle/>
          <a:p>
            <a:r>
              <a:rPr lang="en-GB" sz="3200" dirty="0" smtClean="0"/>
              <a:t>A</a:t>
            </a:r>
            <a:r>
              <a:rPr lang="en-US" sz="3200" dirty="0"/>
              <a:t> major problem or controversial issue that is obviously present but avoided as a subject for discussion because it is more comfortable to do so</a:t>
            </a:r>
            <a:endParaRPr lang="en-GB" sz="32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4687" y="481881"/>
            <a:ext cx="5651500" cy="4445000"/>
          </a:xfrm>
          <a:prstGeom prst="rect">
            <a:avLst/>
          </a:prstGeom>
        </p:spPr>
      </p:pic>
    </p:spTree>
    <p:extLst>
      <p:ext uri="{BB962C8B-B14F-4D97-AF65-F5344CB8AC3E}">
        <p14:creationId xmlns:p14="http://schemas.microsoft.com/office/powerpoint/2010/main" val="388034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outHorizont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5242560" cy="2291397"/>
          </a:xfrm>
        </p:spPr>
        <p:txBody>
          <a:bodyPr/>
          <a:lstStyle/>
          <a:p>
            <a:endParaRPr lang="en-GB" dirty="0"/>
          </a:p>
        </p:txBody>
      </p:sp>
      <p:sp>
        <p:nvSpPr>
          <p:cNvPr id="3" name="Subtitle 2"/>
          <p:cNvSpPr>
            <a:spLocks noGrp="1"/>
          </p:cNvSpPr>
          <p:nvPr>
            <p:ph type="subTitle" idx="1"/>
          </p:nvPr>
        </p:nvSpPr>
        <p:spPr/>
        <p:txBody>
          <a:bodyPr/>
          <a:lstStyle/>
          <a:p>
            <a:endParaRPr lang="en-GB"/>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958" y="667559"/>
            <a:ext cx="7635403" cy="5684808"/>
          </a:xfrm>
          <a:prstGeom prst="rect">
            <a:avLst/>
          </a:prstGeom>
        </p:spPr>
      </p:pic>
      <p:sp>
        <p:nvSpPr>
          <p:cNvPr id="6" name="Rectangle 5"/>
          <p:cNvSpPr/>
          <p:nvPr/>
        </p:nvSpPr>
        <p:spPr>
          <a:xfrm>
            <a:off x="8326270" y="2632542"/>
            <a:ext cx="4259670" cy="1938992"/>
          </a:xfrm>
          <a:prstGeom prst="rect">
            <a:avLst/>
          </a:prstGeom>
        </p:spPr>
        <p:txBody>
          <a:bodyPr wrap="square">
            <a:spAutoFit/>
          </a:bodyPr>
          <a:lstStyle/>
          <a:p>
            <a:r>
              <a:rPr lang="en-US" sz="4000" dirty="0"/>
              <a:t>Used when someone has nothing to say.</a:t>
            </a:r>
            <a:endParaRPr lang="en-GB" sz="4000" dirty="0"/>
          </a:p>
        </p:txBody>
      </p:sp>
    </p:spTree>
    <p:extLst>
      <p:ext uri="{BB962C8B-B14F-4D97-AF65-F5344CB8AC3E}">
        <p14:creationId xmlns:p14="http://schemas.microsoft.com/office/powerpoint/2010/main" val="2206995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62490" y="1079231"/>
            <a:ext cx="3919268" cy="1198144"/>
          </a:xfrm>
        </p:spPr>
        <p:txBody>
          <a:bodyPr/>
          <a:lstStyle/>
          <a:p>
            <a:r>
              <a:rPr lang="en-GB" dirty="0" smtClean="0"/>
              <a:t>Bad apple</a:t>
            </a:r>
            <a:endParaRPr lang="en-GB" dirty="0"/>
          </a:p>
        </p:txBody>
      </p:sp>
      <p:sp>
        <p:nvSpPr>
          <p:cNvPr id="3" name="Subtitle 2"/>
          <p:cNvSpPr>
            <a:spLocks noGrp="1"/>
          </p:cNvSpPr>
          <p:nvPr>
            <p:ph type="subTitle" idx="1"/>
          </p:nvPr>
        </p:nvSpPr>
        <p:spPr>
          <a:xfrm>
            <a:off x="7622875" y="3550280"/>
            <a:ext cx="3858883" cy="1573811"/>
          </a:xfrm>
        </p:spPr>
        <p:txBody>
          <a:bodyPr>
            <a:normAutofit/>
          </a:bodyPr>
          <a:lstStyle/>
          <a:p>
            <a:r>
              <a:rPr lang="en-GB" sz="4400" dirty="0" smtClean="0"/>
              <a:t>A troublemaker</a:t>
            </a:r>
            <a:endParaRPr lang="en-GB" sz="4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24" y="-30702"/>
            <a:ext cx="6167613" cy="6888702"/>
          </a:xfrm>
          <a:prstGeom prst="rect">
            <a:avLst/>
          </a:prstGeom>
        </p:spPr>
      </p:pic>
    </p:spTree>
    <p:extLst>
      <p:ext uri="{BB962C8B-B14F-4D97-AF65-F5344CB8AC3E}">
        <p14:creationId xmlns:p14="http://schemas.microsoft.com/office/powerpoint/2010/main" val="98128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plus(in)">
                                      <p:cBhvr>
                                        <p:cTn id="12"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53223" y="561646"/>
            <a:ext cx="4738777" cy="2181554"/>
          </a:xfrm>
        </p:spPr>
        <p:txBody>
          <a:bodyPr/>
          <a:lstStyle/>
          <a:p>
            <a:r>
              <a:rPr lang="en-GB" dirty="0" smtClean="0"/>
              <a:t>Saved by the bell</a:t>
            </a:r>
            <a:endParaRPr lang="en-GB" dirty="0"/>
          </a:p>
        </p:txBody>
      </p:sp>
      <p:sp>
        <p:nvSpPr>
          <p:cNvPr id="3" name="Subtitle 2"/>
          <p:cNvSpPr>
            <a:spLocks noGrp="1"/>
          </p:cNvSpPr>
          <p:nvPr>
            <p:ph type="subTitle" idx="1"/>
          </p:nvPr>
        </p:nvSpPr>
        <p:spPr>
          <a:xfrm>
            <a:off x="6892506" y="3578060"/>
            <a:ext cx="5299494" cy="2445079"/>
          </a:xfrm>
        </p:spPr>
        <p:txBody>
          <a:bodyPr>
            <a:normAutofit lnSpcReduction="10000"/>
          </a:bodyPr>
          <a:lstStyle/>
          <a:p>
            <a:r>
              <a:rPr lang="en-US" sz="3200" dirty="0" smtClean="0"/>
              <a:t>Someone </a:t>
            </a:r>
            <a:r>
              <a:rPr lang="en-US" sz="3200" dirty="0"/>
              <a:t>or something is rescued from a </a:t>
            </a:r>
            <a:r>
              <a:rPr lang="en-US" sz="3200" dirty="0" smtClean="0"/>
              <a:t>dire (bad) </a:t>
            </a:r>
            <a:r>
              <a:rPr lang="en-US" sz="3200" dirty="0"/>
              <a:t>outcome by a timely occurrence, generally speaking, at the last possible moment</a:t>
            </a:r>
            <a:endParaRPr lang="en-GB" sz="32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88189"/>
            <a:ext cx="6892506" cy="6169981"/>
          </a:xfrm>
          <a:prstGeom prst="rect">
            <a:avLst/>
          </a:prstGeom>
        </p:spPr>
      </p:pic>
    </p:spTree>
    <p:extLst>
      <p:ext uri="{BB962C8B-B14F-4D97-AF65-F5344CB8AC3E}">
        <p14:creationId xmlns:p14="http://schemas.microsoft.com/office/powerpoint/2010/main" val="1343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58665" y="1214438"/>
            <a:ext cx="3611592" cy="2387600"/>
          </a:xfrm>
        </p:spPr>
        <p:txBody>
          <a:bodyPr>
            <a:normAutofit fontScale="90000"/>
          </a:bodyPr>
          <a:lstStyle/>
          <a:p>
            <a:r>
              <a:rPr lang="en-GB" dirty="0" smtClean="0"/>
              <a:t>T</a:t>
            </a:r>
            <a:r>
              <a:rPr lang="en-US" dirty="0" err="1"/>
              <a:t>ime</a:t>
            </a:r>
            <a:r>
              <a:rPr lang="en-US" dirty="0"/>
              <a:t> goes by very quickly.</a:t>
            </a:r>
            <a:endParaRPr lang="en-GB" dirty="0"/>
          </a:p>
        </p:txBody>
      </p:sp>
      <p:sp>
        <p:nvSpPr>
          <p:cNvPr id="3" name="Subtitle 2"/>
          <p:cNvSpPr>
            <a:spLocks noGrp="1"/>
          </p:cNvSpPr>
          <p:nvPr>
            <p:ph type="subTitle" idx="1"/>
          </p:nvPr>
        </p:nvSpPr>
        <p:spPr>
          <a:xfrm>
            <a:off x="1524000" y="3602038"/>
            <a:ext cx="7921925" cy="1655762"/>
          </a:xfrm>
        </p:spPr>
        <p:txBody>
          <a:bodyPr/>
          <a:lstStyle/>
          <a:p>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918" y="601678"/>
            <a:ext cx="6178490" cy="5816570"/>
          </a:xfrm>
          <a:prstGeom prst="rect">
            <a:avLst/>
          </a:prstGeom>
        </p:spPr>
      </p:pic>
    </p:spTree>
    <p:extLst>
      <p:ext uri="{BB962C8B-B14F-4D97-AF65-F5344CB8AC3E}">
        <p14:creationId xmlns:p14="http://schemas.microsoft.com/office/powerpoint/2010/main" val="80224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87706" y="302854"/>
            <a:ext cx="4799162" cy="2388588"/>
          </a:xfrm>
        </p:spPr>
        <p:txBody>
          <a:bodyPr/>
          <a:lstStyle/>
          <a:p>
            <a:r>
              <a:rPr lang="en-GB" dirty="0" smtClean="0"/>
              <a:t>Whale of a time</a:t>
            </a:r>
            <a:endParaRPr lang="en-GB" dirty="0"/>
          </a:p>
        </p:txBody>
      </p:sp>
      <p:sp>
        <p:nvSpPr>
          <p:cNvPr id="3" name="Subtitle 2"/>
          <p:cNvSpPr>
            <a:spLocks noGrp="1"/>
          </p:cNvSpPr>
          <p:nvPr>
            <p:ph type="subTitle" idx="1"/>
          </p:nvPr>
        </p:nvSpPr>
        <p:spPr>
          <a:xfrm>
            <a:off x="6837871" y="3524399"/>
            <a:ext cx="4152181" cy="1789471"/>
          </a:xfrm>
        </p:spPr>
        <p:txBody>
          <a:bodyPr>
            <a:normAutofit/>
          </a:bodyPr>
          <a:lstStyle/>
          <a:p>
            <a:r>
              <a:rPr lang="en-US" sz="4000" dirty="0" smtClean="0"/>
              <a:t>To </a:t>
            </a:r>
            <a:r>
              <a:rPr lang="en-US" sz="4000" dirty="0"/>
              <a:t>enjoy yourself very much</a:t>
            </a:r>
            <a:endParaRPr lang="en-GB" sz="4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993" y="0"/>
            <a:ext cx="5989007" cy="6858000"/>
          </a:xfrm>
          <a:prstGeom prst="rect">
            <a:avLst/>
          </a:prstGeom>
        </p:spPr>
      </p:pic>
    </p:spTree>
    <p:extLst>
      <p:ext uri="{BB962C8B-B14F-4D97-AF65-F5344CB8AC3E}">
        <p14:creationId xmlns:p14="http://schemas.microsoft.com/office/powerpoint/2010/main" val="308813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20272505">
            <a:off x="1071113" y="2746014"/>
            <a:ext cx="10515600" cy="1325563"/>
          </a:xfrm>
        </p:spPr>
        <p:txBody>
          <a:bodyPr>
            <a:noAutofit/>
          </a:bodyPr>
          <a:lstStyle/>
          <a:p>
            <a:pPr algn="ctr"/>
            <a:r>
              <a:rPr lang="en-GB" sz="9600" dirty="0" smtClean="0">
                <a:latin typeface="Arial Black" panose="020B0A04020102020204" pitchFamily="34" charset="0"/>
              </a:rPr>
              <a:t>Let’s do some IDIOMS!!!!!!!!</a:t>
            </a:r>
            <a:endParaRPr lang="en-GB" sz="9600" dirty="0">
              <a:latin typeface="Arial Black" panose="020B0A04020102020204" pitchFamily="34" charset="0"/>
            </a:endParaRPr>
          </a:p>
        </p:txBody>
      </p:sp>
    </p:spTree>
    <p:extLst>
      <p:ext uri="{BB962C8B-B14F-4D97-AF65-F5344CB8AC3E}">
        <p14:creationId xmlns:p14="http://schemas.microsoft.com/office/powerpoint/2010/main" val="127970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a:xfrm>
            <a:off x="7579743" y="3836794"/>
            <a:ext cx="3444815" cy="795532"/>
          </a:xfrm>
        </p:spPr>
        <p:txBody>
          <a:bodyPr>
            <a:normAutofit/>
          </a:bodyPr>
          <a:lstStyle/>
          <a:p>
            <a:r>
              <a:rPr lang="en-GB" sz="4400" dirty="0" smtClean="0"/>
              <a:t>Very drunk</a:t>
            </a:r>
            <a:endParaRPr lang="en-GB" sz="4400"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781" y="0"/>
            <a:ext cx="6858000" cy="6858000"/>
          </a:xfrm>
          <a:prstGeom prst="rect">
            <a:avLst/>
          </a:prstGeom>
        </p:spPr>
      </p:pic>
    </p:spTree>
    <p:extLst>
      <p:ext uri="{BB962C8B-B14F-4D97-AF65-F5344CB8AC3E}">
        <p14:creationId xmlns:p14="http://schemas.microsoft.com/office/powerpoint/2010/main" val="230493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55128" y="1782343"/>
            <a:ext cx="3223403" cy="3475457"/>
          </a:xfrm>
        </p:spPr>
        <p:txBody>
          <a:bodyPr>
            <a:noAutofit/>
          </a:bodyPr>
          <a:lstStyle/>
          <a:p>
            <a:r>
              <a:rPr lang="en-US" sz="4400" dirty="0"/>
              <a:t>Doing something that will only create more problems</a:t>
            </a:r>
            <a:endParaRPr lang="en-GB" sz="4400" dirty="0"/>
          </a:p>
        </p:txBody>
      </p:sp>
      <p:sp>
        <p:nvSpPr>
          <p:cNvPr id="3" name="Subtitle 2"/>
          <p:cNvSpPr>
            <a:spLocks noGrp="1"/>
          </p:cNvSpPr>
          <p:nvPr>
            <p:ph type="subTitle" idx="1"/>
          </p:nvPr>
        </p:nvSpPr>
        <p:spPr/>
        <p:txBody>
          <a:bodyPr/>
          <a:lstStyle/>
          <a:p>
            <a:endParaRPr lang="en-GB"/>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1788" y="1349752"/>
            <a:ext cx="6222809" cy="4504571"/>
          </a:xfrm>
          <a:prstGeom prst="rect">
            <a:avLst/>
          </a:prstGeom>
        </p:spPr>
      </p:pic>
    </p:spTree>
    <p:extLst>
      <p:ext uri="{BB962C8B-B14F-4D97-AF65-F5344CB8AC3E}">
        <p14:creationId xmlns:p14="http://schemas.microsoft.com/office/powerpoint/2010/main" val="403394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82951" y="2855342"/>
            <a:ext cx="3568460" cy="2302265"/>
          </a:xfrm>
        </p:spPr>
        <p:txBody>
          <a:bodyPr>
            <a:normAutofit fontScale="90000"/>
          </a:bodyPr>
          <a:lstStyle/>
          <a:p>
            <a:r>
              <a:rPr lang="en-US" dirty="0"/>
              <a:t>To tease or play a joke on someone</a:t>
            </a:r>
            <a:endParaRPr lang="en-GB" dirty="0"/>
          </a:p>
        </p:txBody>
      </p:sp>
      <p:sp>
        <p:nvSpPr>
          <p:cNvPr id="3" name="Subtitle 2"/>
          <p:cNvSpPr>
            <a:spLocks noGrp="1"/>
          </p:cNvSpPr>
          <p:nvPr>
            <p:ph type="subTitle" idx="1"/>
          </p:nvPr>
        </p:nvSpPr>
        <p:spPr/>
        <p:txBody>
          <a:bodyPr/>
          <a:lstStyle/>
          <a:p>
            <a:endParaRPr lang="en-GB"/>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9981" y="1485661"/>
            <a:ext cx="7077180" cy="4140679"/>
          </a:xfrm>
          <a:prstGeom prst="rect">
            <a:avLst/>
          </a:prstGeom>
        </p:spPr>
      </p:pic>
    </p:spTree>
    <p:extLst>
      <p:ext uri="{BB962C8B-B14F-4D97-AF65-F5344CB8AC3E}">
        <p14:creationId xmlns:p14="http://schemas.microsoft.com/office/powerpoint/2010/main" val="277404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040592" y="2484407"/>
            <a:ext cx="5233358" cy="2526552"/>
          </a:xfrm>
        </p:spPr>
        <p:txBody>
          <a:bodyPr>
            <a:normAutofit fontScale="90000"/>
          </a:bodyPr>
          <a:lstStyle/>
          <a:p>
            <a:r>
              <a:rPr lang="en-GB" dirty="0" smtClean="0"/>
              <a:t>T</a:t>
            </a:r>
            <a:r>
              <a:rPr lang="en-US" dirty="0"/>
              <a:t>o do something which puts you in a very difficult situation</a:t>
            </a:r>
            <a:endParaRPr lang="en-GB" dirty="0"/>
          </a:p>
        </p:txBody>
      </p:sp>
      <p:sp>
        <p:nvSpPr>
          <p:cNvPr id="3" name="Subtitle 2"/>
          <p:cNvSpPr>
            <a:spLocks noGrp="1"/>
          </p:cNvSpPr>
          <p:nvPr>
            <p:ph type="subTitle" idx="1"/>
          </p:nvPr>
        </p:nvSpPr>
        <p:spPr/>
        <p:txBody>
          <a:bodyPr/>
          <a:lstStyle/>
          <a:p>
            <a:endParaRPr lang="en-GB"/>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592" y="0"/>
            <a:ext cx="6858000" cy="6858000"/>
          </a:xfrm>
          <a:prstGeom prst="rect">
            <a:avLst/>
          </a:prstGeom>
        </p:spPr>
      </p:pic>
    </p:spTree>
    <p:extLst>
      <p:ext uri="{BB962C8B-B14F-4D97-AF65-F5344CB8AC3E}">
        <p14:creationId xmlns:p14="http://schemas.microsoft.com/office/powerpoint/2010/main" val="413125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73991" y="2501660"/>
            <a:ext cx="3663351" cy="2492046"/>
          </a:xfrm>
        </p:spPr>
        <p:txBody>
          <a:bodyPr>
            <a:normAutofit fontScale="90000"/>
          </a:bodyPr>
          <a:lstStyle/>
          <a:p>
            <a:r>
              <a:rPr lang="en-GB" dirty="0" smtClean="0"/>
              <a:t>T</a:t>
            </a:r>
            <a:r>
              <a:rPr lang="en-US" dirty="0"/>
              <a:t>o speak to someone in an angry way</a:t>
            </a:r>
            <a:endParaRPr lang="en-GB" dirty="0"/>
          </a:p>
        </p:txBody>
      </p:sp>
      <p:sp>
        <p:nvSpPr>
          <p:cNvPr id="3" name="Subtitle 2"/>
          <p:cNvSpPr>
            <a:spLocks noGrp="1"/>
          </p:cNvSpPr>
          <p:nvPr>
            <p:ph type="subTitle" idx="1"/>
          </p:nvPr>
        </p:nvSpPr>
        <p:spPr/>
        <p:txBody>
          <a:bodyPr/>
          <a:lstStyle/>
          <a:p>
            <a:endParaRPr lang="en-GB"/>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342221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6084498" cy="2387600"/>
          </a:xfrm>
        </p:spPr>
        <p:txBody>
          <a:bodyPr/>
          <a:lstStyle/>
          <a:p>
            <a:endParaRPr lang="en-GB" dirty="0"/>
          </a:p>
        </p:txBody>
      </p:sp>
      <p:sp>
        <p:nvSpPr>
          <p:cNvPr id="3" name="Subtitle 2"/>
          <p:cNvSpPr>
            <a:spLocks noGrp="1"/>
          </p:cNvSpPr>
          <p:nvPr>
            <p:ph type="subTitle" idx="1"/>
          </p:nvPr>
        </p:nvSpPr>
        <p:spPr>
          <a:xfrm>
            <a:off x="8136148" y="2316163"/>
            <a:ext cx="3342736" cy="1655762"/>
          </a:xfrm>
        </p:spPr>
        <p:txBody>
          <a:bodyPr>
            <a:noAutofit/>
          </a:bodyPr>
          <a:lstStyle/>
          <a:p>
            <a:r>
              <a:rPr lang="en-US" sz="4400" dirty="0" smtClean="0"/>
              <a:t>To be fully </a:t>
            </a:r>
            <a:r>
              <a:rPr lang="en-US" sz="4400" dirty="0"/>
              <a:t>armed, having many weapons</a:t>
            </a:r>
            <a:endParaRPr lang="en-GB" sz="44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264" y="0"/>
            <a:ext cx="6858000" cy="6858000"/>
          </a:xfrm>
          <a:prstGeom prst="rect">
            <a:avLst/>
          </a:prstGeom>
        </p:spPr>
      </p:pic>
    </p:spTree>
    <p:extLst>
      <p:ext uri="{BB962C8B-B14F-4D97-AF65-F5344CB8AC3E}">
        <p14:creationId xmlns:p14="http://schemas.microsoft.com/office/powerpoint/2010/main" val="249608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4919932" cy="2387600"/>
          </a:xfrm>
        </p:spPr>
        <p:txBody>
          <a:bodyPr/>
          <a:lstStyle/>
          <a:p>
            <a:endParaRPr lang="en-GB" dirty="0"/>
          </a:p>
        </p:txBody>
      </p:sp>
      <p:sp>
        <p:nvSpPr>
          <p:cNvPr id="3" name="Subtitle 2"/>
          <p:cNvSpPr>
            <a:spLocks noGrp="1"/>
          </p:cNvSpPr>
          <p:nvPr>
            <p:ph type="subTitle" idx="1"/>
          </p:nvPr>
        </p:nvSpPr>
        <p:spPr/>
        <p:txBody>
          <a:bodyPr/>
          <a:lstStyle/>
          <a:p>
            <a:endParaRPr lang="en-GB"/>
          </a:p>
        </p:txBody>
      </p:sp>
      <p:pic>
        <p:nvPicPr>
          <p:cNvPr id="1026" name="Picture 2" descr="https://mymodernmet.com/wp/wp-content/uploads/archive/hncX259EReFaVjzb7Yy6_kerenrosen1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2993" y="319087"/>
            <a:ext cx="6867525" cy="63817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525109" y="1208625"/>
            <a:ext cx="4666891" cy="4401205"/>
          </a:xfrm>
          <a:prstGeom prst="rect">
            <a:avLst/>
          </a:prstGeom>
        </p:spPr>
        <p:txBody>
          <a:bodyPr wrap="square">
            <a:spAutoFit/>
          </a:bodyPr>
          <a:lstStyle/>
          <a:p>
            <a:r>
              <a:rPr lang="en-US" sz="4000" dirty="0" smtClean="0">
                <a:solidFill>
                  <a:srgbClr val="222222"/>
                </a:solidFill>
                <a:latin typeface="arial" panose="020B0604020202020204" pitchFamily="34" charset="0"/>
              </a:rPr>
              <a:t>The </a:t>
            </a:r>
            <a:r>
              <a:rPr lang="en-US" sz="4000" dirty="0">
                <a:solidFill>
                  <a:srgbClr val="222222"/>
                </a:solidFill>
                <a:latin typeface="arial" panose="020B0604020202020204" pitchFamily="34" charset="0"/>
              </a:rPr>
              <a:t>activity of looking at the goods displayed in shop windows, especially without intending to buy anything</a:t>
            </a:r>
            <a:endParaRPr lang="en-GB" sz="4000" dirty="0"/>
          </a:p>
        </p:txBody>
      </p:sp>
    </p:spTree>
    <p:extLst>
      <p:ext uri="{BB962C8B-B14F-4D97-AF65-F5344CB8AC3E}">
        <p14:creationId xmlns:p14="http://schemas.microsoft.com/office/powerpoint/2010/main" val="37045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4307174" cy="2220444"/>
          </a:xfrm>
        </p:spPr>
        <p:txBody>
          <a:bodyPr/>
          <a:lstStyle/>
          <a:p>
            <a:endParaRPr lang="en-GB" dirty="0"/>
          </a:p>
        </p:txBody>
      </p:sp>
      <p:sp>
        <p:nvSpPr>
          <p:cNvPr id="3" name="Subtitle 2"/>
          <p:cNvSpPr>
            <a:spLocks noGrp="1"/>
          </p:cNvSpPr>
          <p:nvPr>
            <p:ph type="subTitle" idx="1"/>
          </p:nvPr>
        </p:nvSpPr>
        <p:spPr>
          <a:xfrm>
            <a:off x="1524000" y="3602037"/>
            <a:ext cx="4996721" cy="1809411"/>
          </a:xfrm>
        </p:spPr>
        <p:txBody>
          <a:bodyPr/>
          <a:lstStyle/>
          <a:p>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207" y="0"/>
            <a:ext cx="6858000" cy="6858000"/>
          </a:xfrm>
          <a:prstGeom prst="rect">
            <a:avLst/>
          </a:prstGeom>
        </p:spPr>
      </p:pic>
      <p:sp>
        <p:nvSpPr>
          <p:cNvPr id="5" name="Rectangle 4"/>
          <p:cNvSpPr/>
          <p:nvPr/>
        </p:nvSpPr>
        <p:spPr>
          <a:xfrm>
            <a:off x="7103853" y="1843950"/>
            <a:ext cx="4826479" cy="3785652"/>
          </a:xfrm>
          <a:prstGeom prst="rect">
            <a:avLst/>
          </a:prstGeom>
        </p:spPr>
        <p:txBody>
          <a:bodyPr wrap="square">
            <a:spAutoFit/>
          </a:bodyPr>
          <a:lstStyle/>
          <a:p>
            <a:r>
              <a:rPr lang="en-US" sz="4000" dirty="0">
                <a:solidFill>
                  <a:srgbClr val="404040"/>
                </a:solidFill>
                <a:latin typeface="Arial" panose="020B0604020202020204" pitchFamily="34" charset="0"/>
              </a:rPr>
              <a:t>An additional benefit or positive aspect </a:t>
            </a:r>
            <a:r>
              <a:rPr lang="en-US" sz="4000" dirty="0" smtClean="0">
                <a:solidFill>
                  <a:srgbClr val="404040"/>
                </a:solidFill>
                <a:latin typeface="Arial" panose="020B0604020202020204" pitchFamily="34" charset="0"/>
              </a:rPr>
              <a:t>  to</a:t>
            </a:r>
            <a:r>
              <a:rPr lang="en-US" sz="4000" dirty="0">
                <a:solidFill>
                  <a:srgbClr val="404040"/>
                </a:solidFill>
                <a:latin typeface="Arial" panose="020B0604020202020204" pitchFamily="34" charset="0"/>
              </a:rPr>
              <a:t> something that is already considered positive or beneficial.</a:t>
            </a:r>
            <a:endParaRPr lang="en-GB" sz="4000" dirty="0"/>
          </a:p>
        </p:txBody>
      </p:sp>
    </p:spTree>
    <p:extLst>
      <p:ext uri="{BB962C8B-B14F-4D97-AF65-F5344CB8AC3E}">
        <p14:creationId xmlns:p14="http://schemas.microsoft.com/office/powerpoint/2010/main" val="372727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54243"/>
            <a:ext cx="5461416" cy="2355720"/>
          </a:xfrm>
        </p:spPr>
        <p:txBody>
          <a:bodyPr/>
          <a:lstStyle/>
          <a:p>
            <a:endParaRPr lang="en-GB" dirty="0"/>
          </a:p>
        </p:txBody>
      </p:sp>
      <p:sp>
        <p:nvSpPr>
          <p:cNvPr id="3" name="Subtitle 2"/>
          <p:cNvSpPr>
            <a:spLocks noGrp="1"/>
          </p:cNvSpPr>
          <p:nvPr>
            <p:ph type="subTitle" idx="1"/>
          </p:nvPr>
        </p:nvSpPr>
        <p:spPr>
          <a:xfrm>
            <a:off x="1524000" y="3602038"/>
            <a:ext cx="8324538" cy="1629529"/>
          </a:xfrm>
        </p:spPr>
        <p:txBody>
          <a:bodyPr/>
          <a:lstStyle/>
          <a:p>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
        <p:nvSpPr>
          <p:cNvPr id="6" name="Rectangle 5"/>
          <p:cNvSpPr/>
          <p:nvPr/>
        </p:nvSpPr>
        <p:spPr>
          <a:xfrm>
            <a:off x="7228936" y="1536174"/>
            <a:ext cx="4675518" cy="3785652"/>
          </a:xfrm>
          <a:prstGeom prst="rect">
            <a:avLst/>
          </a:prstGeom>
        </p:spPr>
        <p:txBody>
          <a:bodyPr wrap="square">
            <a:spAutoFit/>
          </a:bodyPr>
          <a:lstStyle/>
          <a:p>
            <a:r>
              <a:rPr lang="en-US" sz="4000" dirty="0" smtClean="0"/>
              <a:t>Letting </a:t>
            </a:r>
            <a:r>
              <a:rPr lang="en-US" sz="4000" dirty="0"/>
              <a:t>thoughts come into your head freely, without directing them or concentrating on anything</a:t>
            </a:r>
            <a:endParaRPr lang="en-GB" sz="4000" dirty="0"/>
          </a:p>
        </p:txBody>
      </p:sp>
    </p:spTree>
    <p:extLst>
      <p:ext uri="{BB962C8B-B14F-4D97-AF65-F5344CB8AC3E}">
        <p14:creationId xmlns:p14="http://schemas.microsoft.com/office/powerpoint/2010/main" val="144401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229193"/>
            <a:ext cx="6870492" cy="2280770"/>
          </a:xfrm>
        </p:spPr>
        <p:txBody>
          <a:bodyPr/>
          <a:lstStyle/>
          <a:p>
            <a:endParaRPr lang="en-GB" dirty="0"/>
          </a:p>
        </p:txBody>
      </p:sp>
      <p:sp>
        <p:nvSpPr>
          <p:cNvPr id="3" name="Subtitle 2"/>
          <p:cNvSpPr>
            <a:spLocks noGrp="1"/>
          </p:cNvSpPr>
          <p:nvPr>
            <p:ph type="subTitle" idx="1"/>
          </p:nvPr>
        </p:nvSpPr>
        <p:spPr/>
        <p:txBody>
          <a:bodyPr/>
          <a:lstStyle/>
          <a:p>
            <a:endParaRPr lang="en-GB"/>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298" y="661470"/>
            <a:ext cx="7258444" cy="5221746"/>
          </a:xfrm>
          <a:prstGeom prst="rect">
            <a:avLst/>
          </a:prstGeom>
        </p:spPr>
      </p:pic>
      <p:sp>
        <p:nvSpPr>
          <p:cNvPr id="6" name="Rectangle 5"/>
          <p:cNvSpPr/>
          <p:nvPr/>
        </p:nvSpPr>
        <p:spPr>
          <a:xfrm>
            <a:off x="8081455" y="1810390"/>
            <a:ext cx="4015654" cy="2554545"/>
          </a:xfrm>
          <a:prstGeom prst="rect">
            <a:avLst/>
          </a:prstGeom>
        </p:spPr>
        <p:txBody>
          <a:bodyPr wrap="square">
            <a:spAutoFit/>
          </a:bodyPr>
          <a:lstStyle/>
          <a:p>
            <a:r>
              <a:rPr lang="en-US" sz="4000" dirty="0" smtClean="0"/>
              <a:t>Referring </a:t>
            </a:r>
            <a:r>
              <a:rPr lang="en-US" sz="4000" dirty="0"/>
              <a:t>to the fat accumulated around his/her waistline</a:t>
            </a:r>
            <a:endParaRPr lang="en-GB" sz="4000" dirty="0"/>
          </a:p>
        </p:txBody>
      </p:sp>
    </p:spTree>
    <p:extLst>
      <p:ext uri="{BB962C8B-B14F-4D97-AF65-F5344CB8AC3E}">
        <p14:creationId xmlns:p14="http://schemas.microsoft.com/office/powerpoint/2010/main" val="203290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320" y="1100888"/>
            <a:ext cx="7918486" cy="4031829"/>
          </a:xfrm>
          <a:prstGeom prst="rect">
            <a:avLst/>
          </a:prstGeom>
        </p:spPr>
      </p:pic>
      <p:sp>
        <p:nvSpPr>
          <p:cNvPr id="3" name="Title 2"/>
          <p:cNvSpPr>
            <a:spLocks noGrp="1"/>
          </p:cNvSpPr>
          <p:nvPr>
            <p:ph type="title"/>
          </p:nvPr>
        </p:nvSpPr>
        <p:spPr>
          <a:xfrm>
            <a:off x="8678174" y="365125"/>
            <a:ext cx="2675626" cy="5302430"/>
          </a:xfrm>
        </p:spPr>
        <p:txBody>
          <a:bodyPr>
            <a:normAutofit/>
          </a:bodyPr>
          <a:lstStyle/>
          <a:p>
            <a:r>
              <a:rPr lang="en-GB" sz="3600" dirty="0" smtClean="0"/>
              <a:t>Something you do not like or enjoy.</a:t>
            </a:r>
            <a:endParaRPr lang="en-GB" sz="3600" dirty="0"/>
          </a:p>
        </p:txBody>
      </p:sp>
    </p:spTree>
    <p:extLst>
      <p:ext uri="{BB962C8B-B14F-4D97-AF65-F5344CB8AC3E}">
        <p14:creationId xmlns:p14="http://schemas.microsoft.com/office/powerpoint/2010/main" val="157753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55939"/>
            <a:ext cx="5049328" cy="2354023"/>
          </a:xfrm>
        </p:spPr>
        <p:txBody>
          <a:bodyPr/>
          <a:lstStyle/>
          <a:p>
            <a:endParaRPr lang="en-GB" dirty="0"/>
          </a:p>
        </p:txBody>
      </p:sp>
      <p:sp>
        <p:nvSpPr>
          <p:cNvPr id="3" name="Subtitle 2"/>
          <p:cNvSpPr>
            <a:spLocks noGrp="1"/>
          </p:cNvSpPr>
          <p:nvPr>
            <p:ph type="subTitle" idx="1"/>
          </p:nvPr>
        </p:nvSpPr>
        <p:spPr/>
        <p:txBody>
          <a:bodyPr/>
          <a:lstStyle/>
          <a:p>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
        <p:nvSpPr>
          <p:cNvPr id="6" name="Rectangle 5"/>
          <p:cNvSpPr/>
          <p:nvPr/>
        </p:nvSpPr>
        <p:spPr>
          <a:xfrm>
            <a:off x="7475193" y="2705725"/>
            <a:ext cx="4351622" cy="2800767"/>
          </a:xfrm>
          <a:prstGeom prst="rect">
            <a:avLst/>
          </a:prstGeom>
        </p:spPr>
        <p:txBody>
          <a:bodyPr wrap="square">
            <a:spAutoFit/>
          </a:bodyPr>
          <a:lstStyle/>
          <a:p>
            <a:r>
              <a:rPr lang="en-US" sz="4400" dirty="0" smtClean="0"/>
              <a:t>To tell someone something in </a:t>
            </a:r>
            <a:r>
              <a:rPr lang="en-US" sz="4400" dirty="0"/>
              <a:t>a sad or miserable state</a:t>
            </a:r>
            <a:endParaRPr lang="en-GB" sz="4400" dirty="0"/>
          </a:p>
        </p:txBody>
      </p:sp>
    </p:spTree>
    <p:extLst>
      <p:ext uri="{BB962C8B-B14F-4D97-AF65-F5344CB8AC3E}">
        <p14:creationId xmlns:p14="http://schemas.microsoft.com/office/powerpoint/2010/main" val="253556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981" y="717525"/>
            <a:ext cx="7065034" cy="5441131"/>
          </a:xfrm>
          <a:prstGeom prst="rect">
            <a:avLst/>
          </a:prstGeom>
        </p:spPr>
      </p:pic>
      <p:sp>
        <p:nvSpPr>
          <p:cNvPr id="6" name="Rectangle 5"/>
          <p:cNvSpPr/>
          <p:nvPr/>
        </p:nvSpPr>
        <p:spPr>
          <a:xfrm>
            <a:off x="8061081" y="2457626"/>
            <a:ext cx="3800240" cy="1960927"/>
          </a:xfrm>
          <a:prstGeom prst="rect">
            <a:avLst/>
          </a:prstGeom>
        </p:spPr>
        <p:txBody>
          <a:bodyPr wrap="square">
            <a:spAutoFit/>
          </a:bodyPr>
          <a:lstStyle/>
          <a:p>
            <a:r>
              <a:rPr lang="en-US" sz="4000" dirty="0"/>
              <a:t>To think creatively or in an original way</a:t>
            </a:r>
            <a:endParaRPr lang="en-GB" sz="4000" dirty="0"/>
          </a:p>
        </p:txBody>
      </p:sp>
    </p:spTree>
    <p:extLst>
      <p:ext uri="{BB962C8B-B14F-4D97-AF65-F5344CB8AC3E}">
        <p14:creationId xmlns:p14="http://schemas.microsoft.com/office/powerpoint/2010/main" val="273968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455" y="1090253"/>
            <a:ext cx="7986234" cy="4839419"/>
          </a:xfrm>
          <a:prstGeom prst="rect">
            <a:avLst/>
          </a:prstGeom>
        </p:spPr>
      </p:pic>
      <p:sp>
        <p:nvSpPr>
          <p:cNvPr id="5" name="Rectangle 4"/>
          <p:cNvSpPr/>
          <p:nvPr/>
        </p:nvSpPr>
        <p:spPr>
          <a:xfrm>
            <a:off x="8454689" y="1601792"/>
            <a:ext cx="3954383" cy="3170099"/>
          </a:xfrm>
          <a:prstGeom prst="rect">
            <a:avLst/>
          </a:prstGeom>
        </p:spPr>
        <p:txBody>
          <a:bodyPr wrap="square">
            <a:spAutoFit/>
          </a:bodyPr>
          <a:lstStyle/>
          <a:p>
            <a:r>
              <a:rPr lang="en-US" sz="4000" dirty="0">
                <a:solidFill>
                  <a:srgbClr val="000000"/>
                </a:solidFill>
                <a:latin typeface="arial" panose="020B0604020202020204" pitchFamily="34" charset="0"/>
              </a:rPr>
              <a:t>Blaming someone for something that you too have done</a:t>
            </a:r>
            <a:endParaRPr lang="en-GB" sz="4000" dirty="0"/>
          </a:p>
        </p:txBody>
      </p:sp>
    </p:spTree>
    <p:extLst>
      <p:ext uri="{BB962C8B-B14F-4D97-AF65-F5344CB8AC3E}">
        <p14:creationId xmlns:p14="http://schemas.microsoft.com/office/powerpoint/2010/main" val="366882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42649" y="1251760"/>
            <a:ext cx="5075208" cy="1724354"/>
          </a:xfrm>
        </p:spPr>
        <p:txBody>
          <a:bodyPr>
            <a:normAutofit fontScale="90000"/>
          </a:bodyPr>
          <a:lstStyle/>
          <a:p>
            <a:r>
              <a:rPr lang="en-US" dirty="0"/>
              <a:t>There are plenty more fish in the sea</a:t>
            </a:r>
            <a:endParaRPr lang="en-GB" dirty="0"/>
          </a:p>
        </p:txBody>
      </p:sp>
      <p:sp>
        <p:nvSpPr>
          <p:cNvPr id="3" name="Subtitle 2"/>
          <p:cNvSpPr>
            <a:spLocks noGrp="1"/>
          </p:cNvSpPr>
          <p:nvPr>
            <p:ph type="subTitle" idx="1"/>
          </p:nvPr>
        </p:nvSpPr>
        <p:spPr>
          <a:xfrm>
            <a:off x="6242649" y="3860829"/>
            <a:ext cx="5575540" cy="2281177"/>
          </a:xfrm>
        </p:spPr>
        <p:txBody>
          <a:bodyPr>
            <a:noAutofit/>
          </a:bodyPr>
          <a:lstStyle/>
          <a:p>
            <a:r>
              <a:rPr lang="en-US" sz="3600" dirty="0"/>
              <a:t>used to tell someone whose relationship has ended that there are many other people that they could have a relationship with</a:t>
            </a:r>
            <a:endParaRPr lang="en-GB" sz="36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9626" y="603848"/>
            <a:ext cx="5853023" cy="5853023"/>
          </a:xfrm>
          <a:prstGeom prst="rect">
            <a:avLst/>
          </a:prstGeom>
        </p:spPr>
      </p:pic>
    </p:spTree>
    <p:extLst>
      <p:ext uri="{BB962C8B-B14F-4D97-AF65-F5344CB8AC3E}">
        <p14:creationId xmlns:p14="http://schemas.microsoft.com/office/powerpoint/2010/main" val="80379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749509"/>
            <a:ext cx="6660630" cy="2760454"/>
          </a:xfrm>
        </p:spPr>
        <p:txBody>
          <a:bodyPr/>
          <a:lstStyle/>
          <a:p>
            <a:endParaRPr lang="en-GB" dirty="0"/>
          </a:p>
        </p:txBody>
      </p:sp>
      <p:sp>
        <p:nvSpPr>
          <p:cNvPr id="3" name="Subtitle 2"/>
          <p:cNvSpPr>
            <a:spLocks noGrp="1"/>
          </p:cNvSpPr>
          <p:nvPr>
            <p:ph type="subTitle" idx="1"/>
          </p:nvPr>
        </p:nvSpPr>
        <p:spPr/>
        <p:txBody>
          <a:bodyPr/>
          <a:lstStyle/>
          <a:p>
            <a:endParaRPr lang="en-GB"/>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1546" y="712858"/>
            <a:ext cx="7162728" cy="5377391"/>
          </a:xfrm>
          <a:prstGeom prst="rect">
            <a:avLst/>
          </a:prstGeom>
        </p:spPr>
      </p:pic>
      <p:sp>
        <p:nvSpPr>
          <p:cNvPr id="6" name="Rectangle 5"/>
          <p:cNvSpPr/>
          <p:nvPr/>
        </p:nvSpPr>
        <p:spPr>
          <a:xfrm>
            <a:off x="7792529" y="1617137"/>
            <a:ext cx="4336211" cy="3785652"/>
          </a:xfrm>
          <a:prstGeom prst="rect">
            <a:avLst/>
          </a:prstGeom>
        </p:spPr>
        <p:txBody>
          <a:bodyPr wrap="square">
            <a:spAutoFit/>
          </a:bodyPr>
          <a:lstStyle/>
          <a:p>
            <a:r>
              <a:rPr lang="en-US" sz="4000" dirty="0"/>
              <a:t>To falsely accuse a person of doing something or to pick up the wrong person to do something</a:t>
            </a:r>
            <a:endParaRPr lang="en-GB" sz="4000" dirty="0"/>
          </a:p>
        </p:txBody>
      </p:sp>
    </p:spTree>
    <p:extLst>
      <p:ext uri="{BB962C8B-B14F-4D97-AF65-F5344CB8AC3E}">
        <p14:creationId xmlns:p14="http://schemas.microsoft.com/office/powerpoint/2010/main" val="155747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6437" y="288552"/>
            <a:ext cx="7152186" cy="4045789"/>
          </a:xfrm>
          <a:prstGeom prst="rect">
            <a:avLst/>
          </a:prstGeom>
        </p:spPr>
      </p:pic>
      <p:sp>
        <p:nvSpPr>
          <p:cNvPr id="5" name="Rectangle 4"/>
          <p:cNvSpPr/>
          <p:nvPr/>
        </p:nvSpPr>
        <p:spPr>
          <a:xfrm>
            <a:off x="946029" y="4380379"/>
            <a:ext cx="10299940" cy="1938992"/>
          </a:xfrm>
          <a:prstGeom prst="rect">
            <a:avLst/>
          </a:prstGeom>
        </p:spPr>
        <p:txBody>
          <a:bodyPr wrap="square">
            <a:spAutoFit/>
          </a:bodyPr>
          <a:lstStyle/>
          <a:p>
            <a:r>
              <a:rPr lang="en-US" sz="4000" dirty="0">
                <a:solidFill>
                  <a:srgbClr val="000000"/>
                </a:solidFill>
                <a:latin typeface="arial" panose="020B0604020202020204" pitchFamily="34" charset="0"/>
              </a:rPr>
              <a:t>To be embarrassed, look foolish/stupid or be caught in an awkward moment because of something that you have done.</a:t>
            </a:r>
            <a:endParaRPr lang="en-GB" sz="4000" dirty="0"/>
          </a:p>
        </p:txBody>
      </p:sp>
    </p:spTree>
    <p:extLst>
      <p:ext uri="{BB962C8B-B14F-4D97-AF65-F5344CB8AC3E}">
        <p14:creationId xmlns:p14="http://schemas.microsoft.com/office/powerpoint/2010/main" val="405499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10423" y="931653"/>
            <a:ext cx="3437027" cy="1888286"/>
          </a:xfrm>
        </p:spPr>
        <p:txBody>
          <a:bodyPr/>
          <a:lstStyle/>
          <a:p>
            <a:r>
              <a:rPr lang="en-GB" dirty="0" smtClean="0"/>
              <a:t>Cry me a river</a:t>
            </a:r>
            <a:endParaRPr lang="en-GB" dirty="0"/>
          </a:p>
        </p:txBody>
      </p:sp>
      <p:sp>
        <p:nvSpPr>
          <p:cNvPr id="5" name="Text Placeholder 4"/>
          <p:cNvSpPr>
            <a:spLocks noGrp="1"/>
          </p:cNvSpPr>
          <p:nvPr>
            <p:ph type="body" idx="1"/>
          </p:nvPr>
        </p:nvSpPr>
        <p:spPr>
          <a:xfrm>
            <a:off x="831850" y="4899804"/>
            <a:ext cx="10515600" cy="1189846"/>
          </a:xfrm>
        </p:spPr>
        <p:txBody>
          <a:bodyPr/>
          <a:lstStyle/>
          <a:p>
            <a:r>
              <a:rPr lang="en-US" dirty="0">
                <a:solidFill>
                  <a:schemeClr val="tx1"/>
                </a:solidFill>
              </a:rPr>
              <a:t>Said sarcastically </a:t>
            </a:r>
            <a:r>
              <a:rPr lang="en-US" dirty="0" smtClean="0">
                <a:solidFill>
                  <a:schemeClr val="tx1"/>
                </a:solidFill>
              </a:rPr>
              <a:t>(</a:t>
            </a:r>
            <a:r>
              <a:rPr lang="ja-JP" altLang="en-US" dirty="0">
                <a:solidFill>
                  <a:schemeClr val="tx1"/>
                </a:solidFill>
              </a:rPr>
              <a:t>讽</a:t>
            </a:r>
            <a:r>
              <a:rPr lang="ja-JP" altLang="en-US" dirty="0" smtClean="0">
                <a:solidFill>
                  <a:schemeClr val="tx1"/>
                </a:solidFill>
              </a:rPr>
              <a:t>刺</a:t>
            </a:r>
            <a:r>
              <a:rPr lang="en-GB" altLang="ja-JP" dirty="0" smtClean="0">
                <a:solidFill>
                  <a:schemeClr val="tx1"/>
                </a:solidFill>
              </a:rPr>
              <a:t>) </a:t>
            </a:r>
            <a:r>
              <a:rPr lang="en-US" dirty="0" smtClean="0">
                <a:solidFill>
                  <a:schemeClr val="tx1"/>
                </a:solidFill>
              </a:rPr>
              <a:t>to </a:t>
            </a:r>
            <a:r>
              <a:rPr lang="en-US" dirty="0">
                <a:solidFill>
                  <a:schemeClr val="tx1"/>
                </a:solidFill>
              </a:rPr>
              <a:t>someone whose whining, complaints, or tears fall on unsympathetic ears.</a:t>
            </a:r>
            <a:endParaRPr lang="en-GB" dirty="0">
              <a:solidFill>
                <a:schemeClr val="tx1"/>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5365" y="539127"/>
            <a:ext cx="7146266" cy="4023348"/>
          </a:xfrm>
          <a:prstGeom prst="rect">
            <a:avLst/>
          </a:prstGeom>
        </p:spPr>
      </p:pic>
    </p:spTree>
    <p:extLst>
      <p:ext uri="{BB962C8B-B14F-4D97-AF65-F5344CB8AC3E}">
        <p14:creationId xmlns:p14="http://schemas.microsoft.com/office/powerpoint/2010/main" val="122432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8)">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arn(inVertical)">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50" y="1709738"/>
            <a:ext cx="5146256" cy="2180775"/>
          </a:xfrm>
        </p:spPr>
        <p:txBody>
          <a:bodyPr/>
          <a:lstStyle/>
          <a:p>
            <a:endParaRPr lang="en-GB" dirty="0"/>
          </a:p>
        </p:txBody>
      </p:sp>
      <p:sp>
        <p:nvSpPr>
          <p:cNvPr id="5" name="Text Placeholder 4"/>
          <p:cNvSpPr>
            <a:spLocks noGrp="1"/>
          </p:cNvSpPr>
          <p:nvPr>
            <p:ph type="body" idx="1"/>
          </p:nvPr>
        </p:nvSpPr>
        <p:spPr>
          <a:xfrm>
            <a:off x="831850" y="4771127"/>
            <a:ext cx="10503259" cy="1318523"/>
          </a:xfrm>
        </p:spPr>
        <p:txBody>
          <a:bodyPr/>
          <a:lstStyle/>
          <a:p>
            <a:r>
              <a:rPr lang="en-US" dirty="0" smtClean="0"/>
              <a:t>When </a:t>
            </a:r>
            <a:r>
              <a:rPr lang="en-US" dirty="0"/>
              <a:t>the person who is in charge of a place is not there, and the people there behave badly</a:t>
            </a:r>
            <a:endParaRPr lang="en-GB"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850" y="275327"/>
            <a:ext cx="5905500" cy="4495800"/>
          </a:xfrm>
          <a:prstGeom prst="rect">
            <a:avLst/>
          </a:prstGeom>
        </p:spPr>
      </p:pic>
      <p:sp>
        <p:nvSpPr>
          <p:cNvPr id="3" name="Rectangle 2"/>
          <p:cNvSpPr/>
          <p:nvPr/>
        </p:nvSpPr>
        <p:spPr>
          <a:xfrm>
            <a:off x="7229536" y="1070477"/>
            <a:ext cx="3277272" cy="1938992"/>
          </a:xfrm>
          <a:prstGeom prst="rect">
            <a:avLst/>
          </a:prstGeom>
        </p:spPr>
        <p:txBody>
          <a:bodyPr wrap="square">
            <a:spAutoFit/>
          </a:bodyPr>
          <a:lstStyle/>
          <a:p>
            <a:r>
              <a:rPr lang="en-GB" sz="4000" dirty="0" smtClean="0"/>
              <a:t>When </a:t>
            </a:r>
            <a:r>
              <a:rPr lang="en-GB" sz="4000" dirty="0"/>
              <a:t>the cat's away the mice will play</a:t>
            </a:r>
          </a:p>
        </p:txBody>
      </p:sp>
    </p:spTree>
    <p:extLst>
      <p:ext uri="{BB962C8B-B14F-4D97-AF65-F5344CB8AC3E}">
        <p14:creationId xmlns:p14="http://schemas.microsoft.com/office/powerpoint/2010/main" val="422984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arn(inVertical)">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11683" y="1535502"/>
            <a:ext cx="4144393" cy="3725713"/>
          </a:xfrm>
        </p:spPr>
        <p:txBody>
          <a:bodyPr>
            <a:normAutofit fontScale="90000"/>
          </a:bodyPr>
          <a:lstStyle/>
          <a:p>
            <a:r>
              <a:rPr lang="en-GB" dirty="0" smtClean="0"/>
              <a:t>Great sadness felt when you experience a great tragedy in your life.</a:t>
            </a:r>
            <a:endParaRPr lang="en-GB"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122783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440" y="1010009"/>
            <a:ext cx="6960440" cy="4640293"/>
          </a:xfrm>
          <a:prstGeom prst="rect">
            <a:avLst/>
          </a:prstGeom>
        </p:spPr>
      </p:pic>
      <p:sp>
        <p:nvSpPr>
          <p:cNvPr id="3" name="Rectangle 2"/>
          <p:cNvSpPr/>
          <p:nvPr/>
        </p:nvSpPr>
        <p:spPr>
          <a:xfrm>
            <a:off x="7653689" y="2480203"/>
            <a:ext cx="4123426" cy="3170099"/>
          </a:xfrm>
          <a:prstGeom prst="rect">
            <a:avLst/>
          </a:prstGeom>
        </p:spPr>
        <p:txBody>
          <a:bodyPr wrap="square">
            <a:spAutoFit/>
          </a:bodyPr>
          <a:lstStyle/>
          <a:p>
            <a:r>
              <a:rPr lang="en-US" sz="4000" dirty="0" smtClean="0"/>
              <a:t>To</a:t>
            </a:r>
            <a:r>
              <a:rPr lang="en-US" sz="4000" dirty="0"/>
              <a:t> avoid, or try </a:t>
            </a:r>
            <a:r>
              <a:rPr lang="en-US" sz="4000" dirty="0" smtClean="0"/>
              <a:t> to</a:t>
            </a:r>
            <a:r>
              <a:rPr lang="en-US" sz="4000" dirty="0"/>
              <a:t> avoid, </a:t>
            </a:r>
            <a:r>
              <a:rPr lang="en-US" sz="4000" dirty="0" smtClean="0"/>
              <a:t>a particular</a:t>
            </a:r>
            <a:r>
              <a:rPr lang="en-US" sz="4000" dirty="0"/>
              <a:t> </a:t>
            </a:r>
            <a:endParaRPr lang="en-US" sz="4000" dirty="0" smtClean="0"/>
          </a:p>
          <a:p>
            <a:r>
              <a:rPr lang="en-US" sz="4000" dirty="0" smtClean="0"/>
              <a:t>situation</a:t>
            </a:r>
            <a:r>
              <a:rPr lang="en-US" sz="4000" dirty="0"/>
              <a:t> by </a:t>
            </a:r>
            <a:r>
              <a:rPr lang="en-US" sz="4000" dirty="0" smtClean="0"/>
              <a:t>           pretending</a:t>
            </a:r>
            <a:r>
              <a:rPr lang="en-US" sz="4000" dirty="0"/>
              <a:t> that it does not exist</a:t>
            </a:r>
            <a:r>
              <a:rPr lang="en-US" sz="4000" dirty="0" smtClean="0"/>
              <a:t>.</a:t>
            </a:r>
            <a:endParaRPr lang="en-GB" sz="4000" dirty="0"/>
          </a:p>
        </p:txBody>
      </p:sp>
      <p:sp>
        <p:nvSpPr>
          <p:cNvPr id="4" name="Rectangle 3"/>
          <p:cNvSpPr/>
          <p:nvPr/>
        </p:nvSpPr>
        <p:spPr>
          <a:xfrm>
            <a:off x="7573993" y="1264043"/>
            <a:ext cx="4123426" cy="707886"/>
          </a:xfrm>
          <a:prstGeom prst="rect">
            <a:avLst/>
          </a:prstGeom>
        </p:spPr>
        <p:txBody>
          <a:bodyPr wrap="square">
            <a:spAutoFit/>
          </a:bodyPr>
          <a:lstStyle/>
          <a:p>
            <a:r>
              <a:rPr lang="en-US" sz="4000" dirty="0" smtClean="0"/>
              <a:t>Head in th</a:t>
            </a:r>
            <a:r>
              <a:rPr lang="en-US" sz="4000" dirty="0" smtClean="0"/>
              <a:t>e sand</a:t>
            </a:r>
            <a:endParaRPr lang="en-GB" sz="4000" dirty="0"/>
          </a:p>
        </p:txBody>
      </p:sp>
    </p:spTree>
    <p:extLst>
      <p:ext uri="{BB962C8B-B14F-4D97-AF65-F5344CB8AC3E}">
        <p14:creationId xmlns:p14="http://schemas.microsoft.com/office/powerpoint/2010/main" val="15418400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18577383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60014" y="2009955"/>
            <a:ext cx="5387436" cy="2552520"/>
          </a:xfrm>
        </p:spPr>
        <p:txBody>
          <a:bodyPr/>
          <a:lstStyle/>
          <a:p>
            <a:r>
              <a:rPr lang="en-GB" dirty="0" smtClean="0"/>
              <a:t>I’m here to help!</a:t>
            </a:r>
            <a:endParaRPr lang="en-GB" dirty="0"/>
          </a:p>
        </p:txBody>
      </p:sp>
      <p:sp>
        <p:nvSpPr>
          <p:cNvPr id="5" name="Text Placeholder 4"/>
          <p:cNvSpPr>
            <a:spLocks noGrp="1"/>
          </p:cNvSpPr>
          <p:nvPr>
            <p:ph type="body" idx="1"/>
          </p:nvPr>
        </p:nvSpPr>
        <p:spPr/>
        <p:txBody>
          <a:bodyPr/>
          <a:lstStyle/>
          <a:p>
            <a:endParaRPr lang="en-GB"/>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307" y="1287223"/>
            <a:ext cx="4667250" cy="4714875"/>
          </a:xfrm>
          <a:prstGeom prst="rect">
            <a:avLst/>
          </a:prstGeom>
        </p:spPr>
      </p:pic>
    </p:spTree>
    <p:extLst>
      <p:ext uri="{BB962C8B-B14F-4D97-AF65-F5344CB8AC3E}">
        <p14:creationId xmlns:p14="http://schemas.microsoft.com/office/powerpoint/2010/main" val="314665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850702" y="1708031"/>
            <a:ext cx="2772793" cy="2155705"/>
          </a:xfrm>
        </p:spPr>
        <p:txBody>
          <a:bodyPr/>
          <a:lstStyle/>
          <a:p>
            <a:r>
              <a:rPr lang="en-GB" dirty="0" smtClean="0"/>
              <a:t>A piece of cake.</a:t>
            </a:r>
            <a:endParaRPr lang="en-GB" dirty="0"/>
          </a:p>
        </p:txBody>
      </p:sp>
      <p:sp>
        <p:nvSpPr>
          <p:cNvPr id="5" name="Text Placeholder 4"/>
          <p:cNvSpPr>
            <a:spLocks noGrp="1"/>
          </p:cNvSpPr>
          <p:nvPr>
            <p:ph type="body" idx="1"/>
          </p:nvPr>
        </p:nvSpPr>
        <p:spPr>
          <a:xfrm>
            <a:off x="9264771" y="4278703"/>
            <a:ext cx="1623622" cy="1319242"/>
          </a:xfrm>
        </p:spPr>
        <p:txBody>
          <a:bodyPr>
            <a:normAutofit fontScale="92500"/>
          </a:bodyPr>
          <a:lstStyle/>
          <a:p>
            <a:r>
              <a:rPr lang="en-GB" sz="6600" dirty="0" smtClean="0">
                <a:solidFill>
                  <a:schemeClr val="tx1"/>
                </a:solidFill>
              </a:rPr>
              <a:t>Easy</a:t>
            </a:r>
            <a:endParaRPr lang="en-GB" sz="6600" dirty="0">
              <a:solidFill>
                <a:schemeClr val="tx1"/>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35505"/>
            <a:ext cx="8421469" cy="5617054"/>
          </a:xfrm>
          <a:prstGeom prst="rect">
            <a:avLst/>
          </a:prstGeom>
        </p:spPr>
      </p:pic>
    </p:spTree>
    <p:extLst>
      <p:ext uri="{BB962C8B-B14F-4D97-AF65-F5344CB8AC3E}">
        <p14:creationId xmlns:p14="http://schemas.microsoft.com/office/powerpoint/2010/main" val="187214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circle(in)">
                                      <p:cBhvr>
                                        <p:cTn id="12"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94430" y="1282341"/>
            <a:ext cx="4058129" cy="1672626"/>
          </a:xfrm>
        </p:spPr>
        <p:txBody>
          <a:bodyPr>
            <a:normAutofit fontScale="90000"/>
          </a:bodyPr>
          <a:lstStyle/>
          <a:p>
            <a:r>
              <a:rPr lang="en-GB" dirty="0" smtClean="0"/>
              <a:t>Butterflies in your stomach</a:t>
            </a:r>
            <a:endParaRPr lang="en-GB" dirty="0"/>
          </a:p>
        </p:txBody>
      </p:sp>
      <p:sp>
        <p:nvSpPr>
          <p:cNvPr id="5" name="Text Placeholder 4"/>
          <p:cNvSpPr>
            <a:spLocks noGrp="1"/>
          </p:cNvSpPr>
          <p:nvPr>
            <p:ph type="body" idx="1"/>
          </p:nvPr>
        </p:nvSpPr>
        <p:spPr>
          <a:xfrm>
            <a:off x="6254152" y="4201065"/>
            <a:ext cx="5382882" cy="2096218"/>
          </a:xfrm>
        </p:spPr>
        <p:txBody>
          <a:bodyPr>
            <a:noAutofit/>
          </a:bodyPr>
          <a:lstStyle/>
          <a:p>
            <a:r>
              <a:rPr lang="en-US" sz="4000" dirty="0" smtClean="0">
                <a:solidFill>
                  <a:srgbClr val="222222"/>
                </a:solidFill>
                <a:latin typeface="arial" panose="020B0604020202020204" pitchFamily="34" charset="0"/>
              </a:rPr>
              <a:t>To have anxious </a:t>
            </a:r>
            <a:r>
              <a:rPr lang="en-US" sz="4000" dirty="0">
                <a:solidFill>
                  <a:srgbClr val="222222"/>
                </a:solidFill>
                <a:latin typeface="arial" panose="020B0604020202020204" pitchFamily="34" charset="0"/>
              </a:rPr>
              <a:t>and have a nervous feeling in your stomach</a:t>
            </a:r>
            <a:endParaRPr lang="en-GB" sz="40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850" y="1282341"/>
            <a:ext cx="5080000" cy="4483100"/>
          </a:xfrm>
          <a:prstGeom prst="rect">
            <a:avLst/>
          </a:prstGeom>
        </p:spPr>
      </p:pic>
    </p:spTree>
    <p:extLst>
      <p:ext uri="{BB962C8B-B14F-4D97-AF65-F5344CB8AC3E}">
        <p14:creationId xmlns:p14="http://schemas.microsoft.com/office/powerpoint/2010/main" val="51392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53556" y="1095555"/>
            <a:ext cx="3600928" cy="1534603"/>
          </a:xfrm>
        </p:spPr>
        <p:txBody>
          <a:bodyPr>
            <a:normAutofit fontScale="90000"/>
          </a:bodyPr>
          <a:lstStyle/>
          <a:p>
            <a:r>
              <a:rPr lang="en-GB" dirty="0" smtClean="0"/>
              <a:t>The cats out of the bag</a:t>
            </a:r>
            <a:endParaRPr lang="en-GB" dirty="0"/>
          </a:p>
        </p:txBody>
      </p:sp>
      <p:sp>
        <p:nvSpPr>
          <p:cNvPr id="5" name="Text Placeholder 4"/>
          <p:cNvSpPr>
            <a:spLocks noGrp="1"/>
          </p:cNvSpPr>
          <p:nvPr>
            <p:ph type="body" idx="1"/>
          </p:nvPr>
        </p:nvSpPr>
        <p:spPr>
          <a:xfrm>
            <a:off x="8402128" y="3355675"/>
            <a:ext cx="2945322" cy="2733976"/>
          </a:xfrm>
        </p:spPr>
        <p:txBody>
          <a:bodyPr>
            <a:noAutofit/>
          </a:bodyPr>
          <a:lstStyle/>
          <a:p>
            <a:r>
              <a:rPr lang="en-GB" sz="4800" dirty="0" smtClean="0">
                <a:solidFill>
                  <a:schemeClr val="tx1"/>
                </a:solidFill>
              </a:rPr>
              <a:t>To say something that was a secret.</a:t>
            </a:r>
            <a:endParaRPr lang="en-GB" sz="4800" dirty="0">
              <a:solidFill>
                <a:schemeClr val="tx1"/>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850" y="950463"/>
            <a:ext cx="6852249" cy="5139187"/>
          </a:xfrm>
          <a:prstGeom prst="rect">
            <a:avLst/>
          </a:prstGeom>
        </p:spPr>
      </p:pic>
    </p:spTree>
    <p:extLst>
      <p:ext uri="{BB962C8B-B14F-4D97-AF65-F5344CB8AC3E}">
        <p14:creationId xmlns:p14="http://schemas.microsoft.com/office/powerpoint/2010/main" val="250428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2000"/>
                                        <p:tgtEl>
                                          <p:spTgt spid="5">
                                            <p:txEl>
                                              <p:pRg st="0" end="0"/>
                                            </p:txEl>
                                          </p:spTgt>
                                        </p:tgtEl>
                                      </p:cBhvr>
                                    </p:animEffect>
                                    <p:anim calcmode="lin" valueType="num">
                                      <p:cBhvr>
                                        <p:cTn id="15" dur="2000" fill="hold"/>
                                        <p:tgtEl>
                                          <p:spTgt spid="5">
                                            <p:txEl>
                                              <p:pRg st="0" end="0"/>
                                            </p:txEl>
                                          </p:spTgt>
                                        </p:tgtEl>
                                        <p:attrNameLst>
                                          <p:attrName>ppt_w</p:attrName>
                                        </p:attrNameLst>
                                      </p:cBhvr>
                                      <p:tavLst>
                                        <p:tav tm="0" fmla="#ppt_w*sin(2.5*pi*$)">
                                          <p:val>
                                            <p:fltVal val="0"/>
                                          </p:val>
                                        </p:tav>
                                        <p:tav tm="100000">
                                          <p:val>
                                            <p:fltVal val="1"/>
                                          </p:val>
                                        </p:tav>
                                      </p:tavLst>
                                    </p:anim>
                                    <p:anim calcmode="lin" valueType="num">
                                      <p:cBhvr>
                                        <p:cTn id="16" dur="2000" fill="hold"/>
                                        <p:tgtEl>
                                          <p:spTgt spid="5">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30861" y="1221716"/>
            <a:ext cx="3536830" cy="1121434"/>
          </a:xfrm>
        </p:spPr>
        <p:txBody>
          <a:bodyPr>
            <a:normAutofit/>
          </a:bodyPr>
          <a:lstStyle/>
          <a:p>
            <a:r>
              <a:rPr lang="en-GB" dirty="0" smtClean="0"/>
              <a:t>Cash cow</a:t>
            </a:r>
            <a:endParaRPr lang="en-GB" dirty="0"/>
          </a:p>
        </p:txBody>
      </p:sp>
      <p:sp>
        <p:nvSpPr>
          <p:cNvPr id="5" name="Text Placeholder 4"/>
          <p:cNvSpPr>
            <a:spLocks noGrp="1"/>
          </p:cNvSpPr>
          <p:nvPr>
            <p:ph type="body" idx="1"/>
          </p:nvPr>
        </p:nvSpPr>
        <p:spPr>
          <a:xfrm>
            <a:off x="6927010" y="3942273"/>
            <a:ext cx="4485737" cy="2053086"/>
          </a:xfrm>
        </p:spPr>
        <p:txBody>
          <a:bodyPr>
            <a:noAutofit/>
          </a:bodyPr>
          <a:lstStyle/>
          <a:p>
            <a:r>
              <a:rPr lang="en-US" sz="3600" dirty="0" smtClean="0">
                <a:solidFill>
                  <a:schemeClr val="tx1"/>
                </a:solidFill>
              </a:rPr>
              <a:t>A business</a:t>
            </a:r>
            <a:r>
              <a:rPr lang="en-US" sz="3600" dirty="0">
                <a:solidFill>
                  <a:schemeClr val="tx1"/>
                </a:solidFill>
              </a:rPr>
              <a:t>, investment, or product that provides a steady income or profit</a:t>
            </a:r>
            <a:endParaRPr lang="en-GB" sz="3600" dirty="0">
              <a:solidFill>
                <a:schemeClr val="tx1"/>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850" y="807648"/>
            <a:ext cx="5120376" cy="5282560"/>
          </a:xfrm>
          <a:prstGeom prst="rect">
            <a:avLst/>
          </a:prstGeom>
        </p:spPr>
      </p:pic>
    </p:spTree>
    <p:extLst>
      <p:ext uri="{BB962C8B-B14F-4D97-AF65-F5344CB8AC3E}">
        <p14:creationId xmlns:p14="http://schemas.microsoft.com/office/powerpoint/2010/main" val="335536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heel(1)">
                                      <p:cBhvr>
                                        <p:cTn id="12"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82618" y="660827"/>
            <a:ext cx="4135767" cy="1784770"/>
          </a:xfrm>
        </p:spPr>
        <p:txBody>
          <a:bodyPr/>
          <a:lstStyle/>
          <a:p>
            <a:r>
              <a:rPr lang="en-GB" dirty="0" smtClean="0"/>
              <a:t>Curiosity killed the cat</a:t>
            </a:r>
            <a:endParaRPr lang="en-GB" dirty="0"/>
          </a:p>
        </p:txBody>
      </p:sp>
      <p:sp>
        <p:nvSpPr>
          <p:cNvPr id="5" name="Text Placeholder 4"/>
          <p:cNvSpPr>
            <a:spLocks noGrp="1"/>
          </p:cNvSpPr>
          <p:nvPr>
            <p:ph type="body" idx="1"/>
          </p:nvPr>
        </p:nvSpPr>
        <p:spPr>
          <a:xfrm>
            <a:off x="2220703" y="5331336"/>
            <a:ext cx="8200007" cy="715782"/>
          </a:xfrm>
        </p:spPr>
        <p:txBody>
          <a:bodyPr>
            <a:normAutofit fontScale="92500"/>
          </a:bodyPr>
          <a:lstStyle/>
          <a:p>
            <a:r>
              <a:rPr lang="en-US" sz="4000" dirty="0">
                <a:solidFill>
                  <a:schemeClr val="tx1"/>
                </a:solidFill>
              </a:rPr>
              <a:t> Being curious can get you into trouble.</a:t>
            </a:r>
            <a:endParaRPr lang="en-GB" sz="4000" dirty="0">
              <a:solidFill>
                <a:schemeClr val="tx1"/>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850" y="660827"/>
            <a:ext cx="6480324" cy="3901648"/>
          </a:xfrm>
          <a:prstGeom prst="rect">
            <a:avLst/>
          </a:prstGeom>
        </p:spPr>
      </p:pic>
    </p:spTree>
    <p:extLst>
      <p:ext uri="{BB962C8B-B14F-4D97-AF65-F5344CB8AC3E}">
        <p14:creationId xmlns:p14="http://schemas.microsoft.com/office/powerpoint/2010/main" val="324691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down)">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850" y="466036"/>
            <a:ext cx="10543998" cy="5934764"/>
          </a:xfrm>
          <a:prstGeom prst="rect">
            <a:avLst/>
          </a:prstGeom>
        </p:spPr>
      </p:pic>
    </p:spTree>
    <p:extLst>
      <p:ext uri="{BB962C8B-B14F-4D97-AF65-F5344CB8AC3E}">
        <p14:creationId xmlns:p14="http://schemas.microsoft.com/office/powerpoint/2010/main" val="273682402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849" y="466036"/>
            <a:ext cx="10513345" cy="5917511"/>
          </a:xfrm>
          <a:prstGeom prst="rect">
            <a:avLst/>
          </a:prstGeom>
        </p:spPr>
      </p:pic>
    </p:spTree>
    <p:extLst>
      <p:ext uri="{BB962C8B-B14F-4D97-AF65-F5344CB8AC3E}">
        <p14:creationId xmlns:p14="http://schemas.microsoft.com/office/powerpoint/2010/main" val="17441954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849" y="466036"/>
            <a:ext cx="10605303" cy="5969270"/>
          </a:xfrm>
          <a:prstGeom prst="rect">
            <a:avLst/>
          </a:prstGeom>
        </p:spPr>
      </p:pic>
    </p:spTree>
    <p:extLst>
      <p:ext uri="{BB962C8B-B14F-4D97-AF65-F5344CB8AC3E}">
        <p14:creationId xmlns:p14="http://schemas.microsoft.com/office/powerpoint/2010/main" val="42064548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6152" y="457200"/>
            <a:ext cx="10559696" cy="5943600"/>
          </a:xfrm>
          <a:prstGeom prst="rect">
            <a:avLst/>
          </a:prstGeom>
        </p:spPr>
      </p:pic>
    </p:spTree>
    <p:extLst>
      <p:ext uri="{BB962C8B-B14F-4D97-AF65-F5344CB8AC3E}">
        <p14:creationId xmlns:p14="http://schemas.microsoft.com/office/powerpoint/2010/main" val="36752221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987" y="489010"/>
            <a:ext cx="6000750" cy="6000750"/>
          </a:xfrm>
          <a:prstGeom prst="rect">
            <a:avLst/>
          </a:prstGeom>
        </p:spPr>
      </p:pic>
      <p:sp>
        <p:nvSpPr>
          <p:cNvPr id="3" name="Title 2"/>
          <p:cNvSpPr>
            <a:spLocks noGrp="1"/>
          </p:cNvSpPr>
          <p:nvPr>
            <p:ph type="title"/>
          </p:nvPr>
        </p:nvSpPr>
        <p:spPr>
          <a:xfrm rot="10800000" flipV="1">
            <a:off x="7608498" y="1690688"/>
            <a:ext cx="3745302" cy="3511040"/>
          </a:xfrm>
        </p:spPr>
        <p:txBody>
          <a:bodyPr/>
          <a:lstStyle/>
          <a:p>
            <a:r>
              <a:rPr lang="en-GB" dirty="0" smtClean="0"/>
              <a:t>Someone who you love.</a:t>
            </a:r>
            <a:endParaRPr lang="en-GB" dirty="0"/>
          </a:p>
        </p:txBody>
      </p:sp>
    </p:spTree>
    <p:extLst>
      <p:ext uri="{BB962C8B-B14F-4D97-AF65-F5344CB8AC3E}">
        <p14:creationId xmlns:p14="http://schemas.microsoft.com/office/powerpoint/2010/main" val="254983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479" y="465826"/>
            <a:ext cx="10515971" cy="5918989"/>
          </a:xfrm>
          <a:prstGeom prst="rect">
            <a:avLst/>
          </a:prstGeom>
        </p:spPr>
      </p:pic>
    </p:spTree>
    <p:extLst>
      <p:ext uri="{BB962C8B-B14F-4D97-AF65-F5344CB8AC3E}">
        <p14:creationId xmlns:p14="http://schemas.microsoft.com/office/powerpoint/2010/main" val="240010959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And finally………..</a:t>
            </a:r>
            <a:endParaRPr lang="en-GB" dirty="0"/>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126680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5262739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6050" y="767751"/>
            <a:ext cx="6580909" cy="5655469"/>
          </a:xfrm>
          <a:prstGeom prst="rect">
            <a:avLst/>
          </a:prstGeom>
        </p:spPr>
      </p:pic>
      <p:sp>
        <p:nvSpPr>
          <p:cNvPr id="3" name="Title 2"/>
          <p:cNvSpPr>
            <a:spLocks noGrp="1"/>
          </p:cNvSpPr>
          <p:nvPr>
            <p:ph type="title"/>
          </p:nvPr>
        </p:nvSpPr>
        <p:spPr>
          <a:xfrm>
            <a:off x="6495691" y="588305"/>
            <a:ext cx="4627471" cy="1093846"/>
          </a:xfrm>
        </p:spPr>
        <p:txBody>
          <a:bodyPr>
            <a:normAutofit/>
          </a:bodyPr>
          <a:lstStyle/>
          <a:p>
            <a:r>
              <a:rPr lang="en-US" sz="4000" dirty="0" smtClean="0"/>
              <a:t>race against the clock</a:t>
            </a:r>
          </a:p>
        </p:txBody>
      </p:sp>
      <p:sp>
        <p:nvSpPr>
          <p:cNvPr id="6" name="Text Placeholder 5"/>
          <p:cNvSpPr>
            <a:spLocks noGrp="1"/>
          </p:cNvSpPr>
          <p:nvPr>
            <p:ph type="body" idx="1"/>
          </p:nvPr>
        </p:nvSpPr>
        <p:spPr>
          <a:xfrm>
            <a:off x="7931389" y="2458738"/>
            <a:ext cx="3191773" cy="3571126"/>
          </a:xfrm>
        </p:spPr>
        <p:txBody>
          <a:bodyPr>
            <a:normAutofit/>
          </a:bodyPr>
          <a:lstStyle/>
          <a:p>
            <a:r>
              <a:rPr lang="en-US" sz="4000" dirty="0">
                <a:solidFill>
                  <a:prstClr val="black"/>
                </a:solidFill>
                <a:latin typeface="Calibri Light" panose="020F0302020204030204"/>
                <a:ea typeface="+mj-ea"/>
                <a:cs typeface="+mj-cs"/>
              </a:rPr>
              <a:t>An attempt to </a:t>
            </a:r>
            <a:r>
              <a:rPr lang="en-US" sz="4000" dirty="0" smtClean="0">
                <a:solidFill>
                  <a:prstClr val="black"/>
                </a:solidFill>
                <a:latin typeface="Calibri Light" panose="020F0302020204030204"/>
                <a:ea typeface="+mj-ea"/>
                <a:cs typeface="+mj-cs"/>
              </a:rPr>
              <a:t>accomplish</a:t>
            </a:r>
            <a:r>
              <a:rPr lang="en-US" sz="4000" dirty="0">
                <a:solidFill>
                  <a:prstClr val="black"/>
                </a:solidFill>
                <a:latin typeface="Calibri Light" panose="020F0302020204030204"/>
                <a:ea typeface="+mj-ea"/>
                <a:cs typeface="+mj-cs"/>
              </a:rPr>
              <a:t> </a:t>
            </a:r>
            <a:r>
              <a:rPr lang="en-US" sz="4000" dirty="0" smtClean="0">
                <a:solidFill>
                  <a:prstClr val="black"/>
                </a:solidFill>
                <a:latin typeface="Calibri Light" panose="020F0302020204030204"/>
                <a:ea typeface="+mj-ea"/>
                <a:cs typeface="+mj-cs"/>
              </a:rPr>
              <a:t>    something</a:t>
            </a:r>
            <a:r>
              <a:rPr lang="en-US" sz="4000" dirty="0">
                <a:solidFill>
                  <a:prstClr val="black"/>
                </a:solidFill>
                <a:latin typeface="Calibri Light" panose="020F0302020204030204"/>
                <a:ea typeface="+mj-ea"/>
                <a:cs typeface="+mj-cs"/>
              </a:rPr>
              <a:t> in </a:t>
            </a:r>
            <a:r>
              <a:rPr lang="en-US" sz="4000" dirty="0" smtClean="0">
                <a:solidFill>
                  <a:prstClr val="black"/>
                </a:solidFill>
                <a:latin typeface="Calibri Light" panose="020F0302020204030204"/>
                <a:ea typeface="+mj-ea"/>
                <a:cs typeface="+mj-cs"/>
              </a:rPr>
              <a:t>a short</a:t>
            </a:r>
            <a:r>
              <a:rPr lang="en-US" sz="4000" dirty="0">
                <a:solidFill>
                  <a:prstClr val="black"/>
                </a:solidFill>
                <a:latin typeface="Calibri Light" panose="020F0302020204030204"/>
                <a:ea typeface="+mj-ea"/>
                <a:cs typeface="+mj-cs"/>
              </a:rPr>
              <a:t> amount of </a:t>
            </a:r>
            <a:r>
              <a:rPr lang="en-US" sz="4000" dirty="0" smtClean="0">
                <a:solidFill>
                  <a:prstClr val="black"/>
                </a:solidFill>
                <a:latin typeface="Calibri Light" panose="020F0302020204030204"/>
                <a:ea typeface="+mj-ea"/>
                <a:cs typeface="+mj-cs"/>
              </a:rPr>
              <a:t> time</a:t>
            </a:r>
            <a:endParaRPr lang="en-GB" dirty="0"/>
          </a:p>
        </p:txBody>
      </p:sp>
    </p:spTree>
    <p:extLst>
      <p:ext uri="{BB962C8B-B14F-4D97-AF65-F5344CB8AC3E}">
        <p14:creationId xmlns:p14="http://schemas.microsoft.com/office/powerpoint/2010/main" val="240545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down)">
                                      <p:cBhvr>
                                        <p:cTn id="11" dur="580">
                                          <p:stCondLst>
                                            <p:cond delay="0"/>
                                          </p:stCondLst>
                                        </p:cTn>
                                        <p:tgtEl>
                                          <p:spTgt spid="6">
                                            <p:txEl>
                                              <p:pRg st="0" end="0"/>
                                            </p:txEl>
                                          </p:spTgt>
                                        </p:tgtEl>
                                      </p:cBhvr>
                                    </p:animEffect>
                                    <p:anim calcmode="lin" valueType="num">
                                      <p:cBhvr>
                                        <p:cTn id="12"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6">
                                            <p:txEl>
                                              <p:pRg st="0" end="0"/>
                                            </p:txEl>
                                          </p:spTgt>
                                        </p:tgtEl>
                                      </p:cBhvr>
                                      <p:to x="100000" y="60000"/>
                                    </p:animScale>
                                    <p:animScale>
                                      <p:cBhvr>
                                        <p:cTn id="18" dur="166" decel="50000">
                                          <p:stCondLst>
                                            <p:cond delay="676"/>
                                          </p:stCondLst>
                                        </p:cTn>
                                        <p:tgtEl>
                                          <p:spTgt spid="6">
                                            <p:txEl>
                                              <p:pRg st="0" end="0"/>
                                            </p:txEl>
                                          </p:spTgt>
                                        </p:tgtEl>
                                      </p:cBhvr>
                                      <p:to x="100000" y="100000"/>
                                    </p:animScale>
                                    <p:animScale>
                                      <p:cBhvr>
                                        <p:cTn id="19" dur="26">
                                          <p:stCondLst>
                                            <p:cond delay="1312"/>
                                          </p:stCondLst>
                                        </p:cTn>
                                        <p:tgtEl>
                                          <p:spTgt spid="6">
                                            <p:txEl>
                                              <p:pRg st="0" end="0"/>
                                            </p:txEl>
                                          </p:spTgt>
                                        </p:tgtEl>
                                      </p:cBhvr>
                                      <p:to x="100000" y="80000"/>
                                    </p:animScale>
                                    <p:animScale>
                                      <p:cBhvr>
                                        <p:cTn id="20" dur="166" decel="50000">
                                          <p:stCondLst>
                                            <p:cond delay="1338"/>
                                          </p:stCondLst>
                                        </p:cTn>
                                        <p:tgtEl>
                                          <p:spTgt spid="6">
                                            <p:txEl>
                                              <p:pRg st="0" end="0"/>
                                            </p:txEl>
                                          </p:spTgt>
                                        </p:tgtEl>
                                      </p:cBhvr>
                                      <p:to x="100000" y="100000"/>
                                    </p:animScale>
                                    <p:animScale>
                                      <p:cBhvr>
                                        <p:cTn id="21" dur="26">
                                          <p:stCondLst>
                                            <p:cond delay="1642"/>
                                          </p:stCondLst>
                                        </p:cTn>
                                        <p:tgtEl>
                                          <p:spTgt spid="6">
                                            <p:txEl>
                                              <p:pRg st="0" end="0"/>
                                            </p:txEl>
                                          </p:spTgt>
                                        </p:tgtEl>
                                      </p:cBhvr>
                                      <p:to x="100000" y="90000"/>
                                    </p:animScale>
                                    <p:animScale>
                                      <p:cBhvr>
                                        <p:cTn id="22" dur="166" decel="50000">
                                          <p:stCondLst>
                                            <p:cond delay="1668"/>
                                          </p:stCondLst>
                                        </p:cTn>
                                        <p:tgtEl>
                                          <p:spTgt spid="6">
                                            <p:txEl>
                                              <p:pRg st="0" end="0"/>
                                            </p:txEl>
                                          </p:spTgt>
                                        </p:tgtEl>
                                      </p:cBhvr>
                                      <p:to x="100000" y="100000"/>
                                    </p:animScale>
                                    <p:animScale>
                                      <p:cBhvr>
                                        <p:cTn id="23" dur="26">
                                          <p:stCondLst>
                                            <p:cond delay="1808"/>
                                          </p:stCondLst>
                                        </p:cTn>
                                        <p:tgtEl>
                                          <p:spTgt spid="6">
                                            <p:txEl>
                                              <p:pRg st="0" end="0"/>
                                            </p:txEl>
                                          </p:spTgt>
                                        </p:tgtEl>
                                      </p:cBhvr>
                                      <p:to x="100000" y="95000"/>
                                    </p:animScale>
                                    <p:animScale>
                                      <p:cBhvr>
                                        <p:cTn id="24" dur="166" decel="50000">
                                          <p:stCondLst>
                                            <p:cond delay="1834"/>
                                          </p:stCondLst>
                                        </p:cTn>
                                        <p:tgtEl>
                                          <p:spTgt spid="6">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311" y="392861"/>
            <a:ext cx="6210300" cy="6210300"/>
          </a:xfrm>
          <a:prstGeom prst="rect">
            <a:avLst/>
          </a:prstGeom>
        </p:spPr>
      </p:pic>
      <p:sp>
        <p:nvSpPr>
          <p:cNvPr id="3" name="Title 2"/>
          <p:cNvSpPr>
            <a:spLocks noGrp="1"/>
          </p:cNvSpPr>
          <p:nvPr>
            <p:ph type="title"/>
          </p:nvPr>
        </p:nvSpPr>
        <p:spPr>
          <a:xfrm>
            <a:off x="7569081" y="1537209"/>
            <a:ext cx="4093833" cy="1645937"/>
          </a:xfrm>
        </p:spPr>
        <p:txBody>
          <a:bodyPr>
            <a:normAutofit fontScale="90000"/>
          </a:bodyPr>
          <a:lstStyle/>
          <a:p>
            <a:r>
              <a:rPr lang="en-GB" dirty="0" smtClean="0"/>
              <a:t>Break </a:t>
            </a:r>
            <a:r>
              <a:rPr lang="en-GB" dirty="0"/>
              <a:t>a leg</a:t>
            </a:r>
            <a:br>
              <a:rPr lang="en-GB" dirty="0"/>
            </a:br>
            <a:r>
              <a:rPr lang="en-GB" dirty="0"/>
              <a:t> </a:t>
            </a:r>
            <a:r>
              <a:rPr lang="en-GB" dirty="0" smtClean="0"/>
              <a:t/>
            </a:r>
            <a:br>
              <a:rPr lang="en-GB" dirty="0" smtClean="0"/>
            </a:br>
            <a:endParaRPr lang="en-GB" dirty="0"/>
          </a:p>
        </p:txBody>
      </p:sp>
      <p:sp>
        <p:nvSpPr>
          <p:cNvPr id="4" name="Text Placeholder 3"/>
          <p:cNvSpPr>
            <a:spLocks noGrp="1"/>
          </p:cNvSpPr>
          <p:nvPr>
            <p:ph type="body" idx="1"/>
          </p:nvPr>
        </p:nvSpPr>
        <p:spPr>
          <a:xfrm>
            <a:off x="7569081" y="3713671"/>
            <a:ext cx="3489983" cy="1462178"/>
          </a:xfrm>
        </p:spPr>
        <p:txBody>
          <a:bodyPr>
            <a:normAutofit/>
          </a:bodyPr>
          <a:lstStyle/>
          <a:p>
            <a:r>
              <a:rPr lang="en-GB" sz="4800" dirty="0" smtClean="0">
                <a:solidFill>
                  <a:schemeClr val="tx1"/>
                </a:solidFill>
              </a:rPr>
              <a:t>Good luck!</a:t>
            </a:r>
            <a:endParaRPr lang="en-GB" sz="4800" dirty="0">
              <a:solidFill>
                <a:schemeClr val="tx1"/>
              </a:solidFill>
            </a:endParaRPr>
          </a:p>
        </p:txBody>
      </p:sp>
    </p:spTree>
    <p:extLst>
      <p:ext uri="{BB962C8B-B14F-4D97-AF65-F5344CB8AC3E}">
        <p14:creationId xmlns:p14="http://schemas.microsoft.com/office/powerpoint/2010/main" val="64954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wipe(down)">
                                      <p:cBhvr>
                                        <p:cTn id="14" dur="580">
                                          <p:stCondLst>
                                            <p:cond delay="0"/>
                                          </p:stCondLst>
                                        </p:cTn>
                                        <p:tgtEl>
                                          <p:spTgt spid="4">
                                            <p:txEl>
                                              <p:pRg st="0" end="0"/>
                                            </p:txEl>
                                          </p:spTgt>
                                        </p:tgtEl>
                                      </p:cBhvr>
                                    </p:animEffect>
                                    <p:anim calcmode="lin" valueType="num">
                                      <p:cBhvr>
                                        <p:cTn id="15"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4">
                                            <p:txEl>
                                              <p:pRg st="0" end="0"/>
                                            </p:txEl>
                                          </p:spTgt>
                                        </p:tgtEl>
                                      </p:cBhvr>
                                      <p:to x="100000" y="60000"/>
                                    </p:animScale>
                                    <p:animScale>
                                      <p:cBhvr>
                                        <p:cTn id="21" dur="166" decel="50000">
                                          <p:stCondLst>
                                            <p:cond delay="676"/>
                                          </p:stCondLst>
                                        </p:cTn>
                                        <p:tgtEl>
                                          <p:spTgt spid="4">
                                            <p:txEl>
                                              <p:pRg st="0" end="0"/>
                                            </p:txEl>
                                          </p:spTgt>
                                        </p:tgtEl>
                                      </p:cBhvr>
                                      <p:to x="100000" y="100000"/>
                                    </p:animScale>
                                    <p:animScale>
                                      <p:cBhvr>
                                        <p:cTn id="22" dur="26">
                                          <p:stCondLst>
                                            <p:cond delay="1312"/>
                                          </p:stCondLst>
                                        </p:cTn>
                                        <p:tgtEl>
                                          <p:spTgt spid="4">
                                            <p:txEl>
                                              <p:pRg st="0" end="0"/>
                                            </p:txEl>
                                          </p:spTgt>
                                        </p:tgtEl>
                                      </p:cBhvr>
                                      <p:to x="100000" y="80000"/>
                                    </p:animScale>
                                    <p:animScale>
                                      <p:cBhvr>
                                        <p:cTn id="23" dur="166" decel="50000">
                                          <p:stCondLst>
                                            <p:cond delay="1338"/>
                                          </p:stCondLst>
                                        </p:cTn>
                                        <p:tgtEl>
                                          <p:spTgt spid="4">
                                            <p:txEl>
                                              <p:pRg st="0" end="0"/>
                                            </p:txEl>
                                          </p:spTgt>
                                        </p:tgtEl>
                                      </p:cBhvr>
                                      <p:to x="100000" y="100000"/>
                                    </p:animScale>
                                    <p:animScale>
                                      <p:cBhvr>
                                        <p:cTn id="24" dur="26">
                                          <p:stCondLst>
                                            <p:cond delay="1642"/>
                                          </p:stCondLst>
                                        </p:cTn>
                                        <p:tgtEl>
                                          <p:spTgt spid="4">
                                            <p:txEl>
                                              <p:pRg st="0" end="0"/>
                                            </p:txEl>
                                          </p:spTgt>
                                        </p:tgtEl>
                                      </p:cBhvr>
                                      <p:to x="100000" y="90000"/>
                                    </p:animScale>
                                    <p:animScale>
                                      <p:cBhvr>
                                        <p:cTn id="25" dur="166" decel="50000">
                                          <p:stCondLst>
                                            <p:cond delay="1668"/>
                                          </p:stCondLst>
                                        </p:cTn>
                                        <p:tgtEl>
                                          <p:spTgt spid="4">
                                            <p:txEl>
                                              <p:pRg st="0" end="0"/>
                                            </p:txEl>
                                          </p:spTgt>
                                        </p:tgtEl>
                                      </p:cBhvr>
                                      <p:to x="100000" y="100000"/>
                                    </p:animScale>
                                    <p:animScale>
                                      <p:cBhvr>
                                        <p:cTn id="26" dur="26">
                                          <p:stCondLst>
                                            <p:cond delay="1808"/>
                                          </p:stCondLst>
                                        </p:cTn>
                                        <p:tgtEl>
                                          <p:spTgt spid="4">
                                            <p:txEl>
                                              <p:pRg st="0" end="0"/>
                                            </p:txEl>
                                          </p:spTgt>
                                        </p:tgtEl>
                                      </p:cBhvr>
                                      <p:to x="100000" y="95000"/>
                                    </p:animScale>
                                    <p:animScale>
                                      <p:cBhvr>
                                        <p:cTn id="27" dur="166" decel="50000">
                                          <p:stCondLst>
                                            <p:cond delay="1834"/>
                                          </p:stCondLst>
                                        </p:cTn>
                                        <p:tgtEl>
                                          <p:spTgt spid="4">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623</TotalTime>
  <Words>592</Words>
  <Application>Microsoft Office PowerPoint</Application>
  <PresentationFormat>Widescreen</PresentationFormat>
  <Paragraphs>82</Paragraphs>
  <Slides>72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MS PGothic</vt:lpstr>
      <vt:lpstr>Arial</vt:lpstr>
      <vt:lpstr>Arial</vt:lpstr>
      <vt:lpstr>Arial Black</vt:lpstr>
      <vt:lpstr>Calibri</vt:lpstr>
      <vt:lpstr>Calibri Light</vt:lpstr>
      <vt:lpstr>Curlz MT</vt:lpstr>
      <vt:lpstr>Roboto</vt:lpstr>
      <vt:lpstr>Office Theme</vt:lpstr>
      <vt:lpstr>IDIOMS</vt:lpstr>
      <vt:lpstr>An idiom is a word or phrase which means something different from its literal meaning. Idioms are common phrases or terms whose meaning is changed, but can be understood by their popular use. ... But people also need to learn idioms separately because certain words together or at certain times can have different meanings.</vt:lpstr>
      <vt:lpstr>Now…..</vt:lpstr>
      <vt:lpstr>Let’s do some IDIOMS!!!!!!!!</vt:lpstr>
      <vt:lpstr>Something you do not like or enjoy.</vt:lpstr>
      <vt:lpstr>PowerPoint Presentation</vt:lpstr>
      <vt:lpstr>Someone who you love.</vt:lpstr>
      <vt:lpstr>race against the clock</vt:lpstr>
      <vt:lpstr>Break a leg   </vt:lpstr>
      <vt:lpstr>PowerPoint Presentation</vt:lpstr>
      <vt:lpstr>PowerPoint Presentation</vt:lpstr>
      <vt:lpstr>PowerPoint Presentation</vt:lpstr>
      <vt:lpstr>Succeeding in what you have been doing over a period of time.</vt:lpstr>
      <vt:lpstr>PowerPoint Presentation</vt:lpstr>
      <vt:lpstr>PowerPoint Presentation</vt:lpstr>
      <vt:lpstr>PowerPoint Presentation</vt:lpstr>
      <vt:lpstr>PowerPoint Presentation</vt:lpstr>
      <vt:lpstr>In a pickle   (腌黄瓜)</vt:lpstr>
      <vt:lpstr>PowerPoint Presentation</vt:lpstr>
      <vt:lpstr>You see it, you WANT IT!</vt:lpstr>
      <vt:lpstr>Being on top of your tasks/work schedule</vt:lpstr>
      <vt:lpstr>PowerPoint Presentation</vt:lpstr>
      <vt:lpstr>Heavy rain</vt:lpstr>
      <vt:lpstr>You scratch my back, I’ll scratch yours</vt:lpstr>
      <vt:lpstr>PowerPoint Presentation</vt:lpstr>
      <vt:lpstr>PowerPoint Presentation</vt:lpstr>
      <vt:lpstr>One tough cookie </vt:lpstr>
      <vt:lpstr>PowerPoint Presentation</vt:lpstr>
      <vt:lpstr>To be sick</vt:lpstr>
      <vt:lpstr>PowerPoint Presentation</vt:lpstr>
      <vt:lpstr>PowerPoint Presentation</vt:lpstr>
      <vt:lpstr>PowerPoint Presentation</vt:lpstr>
      <vt:lpstr>When pigs fly</vt:lpstr>
      <vt:lpstr>The Elephant in the room</vt:lpstr>
      <vt:lpstr>PowerPoint Presentation</vt:lpstr>
      <vt:lpstr>Bad apple</vt:lpstr>
      <vt:lpstr>Saved by the bell</vt:lpstr>
      <vt:lpstr>Time goes by very quickly.</vt:lpstr>
      <vt:lpstr>Whale of a time</vt:lpstr>
      <vt:lpstr>PowerPoint Presentation</vt:lpstr>
      <vt:lpstr>Doing something that will only create more problems</vt:lpstr>
      <vt:lpstr>To tease or play a joke on someone</vt:lpstr>
      <vt:lpstr>To do something which puts you in a very difficult situation</vt:lpstr>
      <vt:lpstr>To speak to someone in an angry way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plenty more fish in the sea</vt:lpstr>
      <vt:lpstr>PowerPoint Presentation</vt:lpstr>
      <vt:lpstr>PowerPoint Presentation</vt:lpstr>
      <vt:lpstr>Cry me a river</vt:lpstr>
      <vt:lpstr>PowerPoint Presentation</vt:lpstr>
      <vt:lpstr>Great sadness felt when you experience a great tragedy in your life.</vt:lpstr>
      <vt:lpstr>PowerPoint Presentation</vt:lpstr>
      <vt:lpstr>I’m here to help!</vt:lpstr>
      <vt:lpstr>A piece of cake.</vt:lpstr>
      <vt:lpstr>Butterflies in your stomach</vt:lpstr>
      <vt:lpstr>The cats out of the bag</vt:lpstr>
      <vt:lpstr>Cash cow</vt:lpstr>
      <vt:lpstr>Curiosity killed the cat</vt:lpstr>
      <vt:lpstr>PowerPoint Presentation</vt:lpstr>
      <vt:lpstr>PowerPoint Presentation</vt:lpstr>
      <vt:lpstr>PowerPoint Presentation</vt:lpstr>
      <vt:lpstr>PowerPoint Presentation</vt:lpstr>
      <vt:lpstr>PowerPoint Presentation</vt:lpstr>
      <vt:lpstr>And finally………..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Whale Egg</dc:creator>
  <cp:lastModifiedBy>Whale Egg</cp:lastModifiedBy>
  <cp:revision>55</cp:revision>
  <dcterms:created xsi:type="dcterms:W3CDTF">2018-03-04T07:09:44Z</dcterms:created>
  <dcterms:modified xsi:type="dcterms:W3CDTF">2020-11-14T15:20:47Z</dcterms:modified>
</cp:coreProperties>
</file>